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6858000" cx="12192000"/>
  <p:notesSz cx="6858000" cy="9144000"/>
  <p:embeddedFontLst>
    <p:embeddedFont>
      <p:font typeface="Play"/>
      <p:regular r:id="rId29"/>
      <p:bold r:id="rId30"/>
    </p:embeddedFont>
    <p:embeddedFont>
      <p:font typeface="Open Sans"/>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5" roundtripDataSignature="AMtx7mixANJH1wWfcTtuE2lC0KHMsZDSM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8937591-898F-4D62-8A29-460D6F86E4FF}">
  <a:tblStyle styleId="{68937591-898F-4D62-8A29-460D6F86E4FF}" styleName="Table_0">
    <a:wholeTbl>
      <a:tcTxStyle b="off" i="off">
        <a:font>
          <a:latin typeface="Arial"/>
          <a:ea typeface="Arial"/>
          <a:cs typeface="Arial"/>
        </a:font>
        <a:schemeClr val="dk1"/>
      </a:tcTxStyle>
      <a:tcStyle>
        <a:tcBdr>
          <a:left>
            <a:ln cap="flat" cmpd="sng" w="12700">
              <a:solidFill>
                <a:schemeClr val="accent1"/>
              </a:solidFill>
              <a:prstDash val="solid"/>
              <a:round/>
              <a:headEnd len="sm" w="sm" type="none"/>
              <a:tailEnd len="sm" w="sm" type="none"/>
            </a:ln>
          </a:left>
          <a:right>
            <a:ln cap="flat" cmpd="sng" w="12700">
              <a:solidFill>
                <a:schemeClr val="accent1"/>
              </a:solidFill>
              <a:prstDash val="solid"/>
              <a:round/>
              <a:headEnd len="sm" w="sm" type="none"/>
              <a:tailEnd len="sm" w="sm" type="none"/>
            </a:ln>
          </a:right>
          <a:top>
            <a:ln cap="flat" cmpd="sng" w="12700">
              <a:solidFill>
                <a:schemeClr val="accent1"/>
              </a:solidFill>
              <a:prstDash val="solid"/>
              <a:round/>
              <a:headEnd len="sm" w="sm" type="none"/>
              <a:tailEnd len="sm" w="sm" type="none"/>
            </a:ln>
          </a:top>
          <a:bottom>
            <a:ln cap="flat" cmpd="sng" w="12700">
              <a:solidFill>
                <a:schemeClr val="accent1"/>
              </a:solidFill>
              <a:prstDash val="solid"/>
              <a:round/>
              <a:headEnd len="sm" w="sm" type="none"/>
              <a:tailEnd len="sm" w="sm" type="none"/>
            </a:ln>
          </a:bottom>
          <a:insideH>
            <a:ln cap="flat" cmpd="sng" w="12700">
              <a:solidFill>
                <a:schemeClr val="accent1"/>
              </a:solidFill>
              <a:prstDash val="solid"/>
              <a:round/>
              <a:headEnd len="sm" w="sm" type="none"/>
              <a:tailEnd len="sm" w="sm" type="none"/>
            </a:ln>
          </a:insideH>
          <a:insideV>
            <a:ln cap="flat" cmpd="sng" w="12700">
              <a:solidFill>
                <a:schemeClr val="accent1"/>
              </a:solidFill>
              <a:prstDash val="solid"/>
              <a:round/>
              <a:headEnd len="sm" w="sm" type="none"/>
              <a:tailEnd len="sm" w="sm" type="none"/>
            </a:ln>
          </a:insideV>
        </a:tcBdr>
        <a:fill>
          <a:solidFill>
            <a:srgbClr val="FFFFFF">
              <a:alpha val="0"/>
            </a:srgbClr>
          </a:solidFill>
        </a:fill>
      </a:tcStyle>
    </a:wholeTbl>
    <a:band1H>
      <a:tcTxStyle b="off" i="off"/>
      <a:tcStyle>
        <a:fill>
          <a:solidFill>
            <a:schemeClr val="accent1">
              <a:alpha val="20000"/>
            </a:schemeClr>
          </a:solidFill>
        </a:fill>
      </a:tcStyle>
    </a:band1H>
    <a:band2H>
      <a:tcTxStyle b="off" i="off"/>
    </a:band2H>
    <a:band1V>
      <a:tcTxStyle b="off" i="off"/>
      <a:tcStyle>
        <a:fill>
          <a:solidFill>
            <a:schemeClr val="accent1">
              <a:alpha val="20000"/>
            </a:schemeClr>
          </a:solidFill>
        </a:fill>
      </a:tcStyle>
    </a:band1V>
    <a:band2V>
      <a:tcTxStyle b="off" i="off"/>
    </a:band2V>
    <a:lastCol>
      <a:tcTxStyle b="on" i="off"/>
    </a:lastCol>
    <a:firstCol>
      <a:tcTxStyle b="on" i="off"/>
    </a:firstCol>
    <a:lastRow>
      <a:tcTxStyle b="on" i="off"/>
      <a:tcStyle>
        <a:tcBdr>
          <a:top>
            <a:ln cap="flat" cmpd="sng" w="50800">
              <a:solidFill>
                <a:schemeClr val="accent1"/>
              </a:solidFill>
              <a:prstDash val="solid"/>
              <a:round/>
              <a:headEnd len="sm" w="sm" type="none"/>
              <a:tailEnd len="sm" w="sm" type="none"/>
            </a:ln>
          </a:top>
        </a:tcBdr>
        <a:fill>
          <a:solidFill>
            <a:srgbClr val="FFFFFF">
              <a:alpha val="0"/>
            </a:srgbClr>
          </a:solidFill>
        </a:fill>
      </a:tcStyle>
    </a:lastRow>
    <a:seCell>
      <a:tcTxStyle b="off" i="off"/>
    </a:seCell>
    <a:swCell>
      <a:tcTxStyle b="off" i="off"/>
    </a:swCell>
    <a:firstRow>
      <a:tcTxStyle b="on" i="off"/>
      <a:tcStyle>
        <a:tcBdr>
          <a:bottom>
            <a:ln cap="flat" cmpd="sng" w="25400">
              <a:solidFill>
                <a:schemeClr val="accent1"/>
              </a:solidFill>
              <a:prstDash val="solid"/>
              <a:round/>
              <a:headEnd len="sm" w="sm" type="none"/>
              <a:tailEnd len="sm" w="sm" type="none"/>
            </a:ln>
          </a:bottom>
        </a:tcBdr>
        <a:fill>
          <a:solidFill>
            <a:srgbClr val="FFFFFF">
              <a:alpha val="0"/>
            </a:srgbClr>
          </a:solidFill>
        </a:fill>
      </a:tcStyle>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Play-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OpenSans-regular.fntdata"/><Relationship Id="rId30" Type="http://schemas.openxmlformats.org/officeDocument/2006/relationships/font" Target="fonts/Play-bold.fntdata"/><Relationship Id="rId11" Type="http://schemas.openxmlformats.org/officeDocument/2006/relationships/slide" Target="slides/slide5.xml"/><Relationship Id="rId33" Type="http://schemas.openxmlformats.org/officeDocument/2006/relationships/font" Target="fonts/OpenSans-italic.fntdata"/><Relationship Id="rId10" Type="http://schemas.openxmlformats.org/officeDocument/2006/relationships/slide" Target="slides/slide4.xml"/><Relationship Id="rId32" Type="http://schemas.openxmlformats.org/officeDocument/2006/relationships/font" Target="fonts/OpenSans-bold.fntdata"/><Relationship Id="rId13" Type="http://schemas.openxmlformats.org/officeDocument/2006/relationships/slide" Target="slides/slide7.xml"/><Relationship Id="rId35" Type="http://customschemas.google.com/relationships/presentationmetadata" Target="metadata"/><Relationship Id="rId12" Type="http://schemas.openxmlformats.org/officeDocument/2006/relationships/slide" Target="slides/slide6.xml"/><Relationship Id="rId34" Type="http://schemas.openxmlformats.org/officeDocument/2006/relationships/font" Target="fonts/OpenSans-bold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t/>
            </a:r>
            <a:endParaRPr b="0" i="0" sz="1200" u="none" cap="none" strike="noStrike">
              <a:solidFill>
                <a:schemeClr val="dk1"/>
              </a:solidFill>
              <a:latin typeface="Arial"/>
              <a:ea typeface="Arial"/>
              <a:cs typeface="Arial"/>
              <a:sym typeface="Arial"/>
            </a:endParaRPr>
          </a:p>
        </p:txBody>
      </p:sp>
      <p:sp>
        <p:nvSpPr>
          <p:cNvPr id="108" name="Google Shape;108;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9" name="Google Shape;169;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Κάθε στάδιο βασίζεται στο προηγούμενο για να ενθαρρύνει τη βαθύτερη κατανόηση. Ο τελικός αναστοχασμός είναι το κλειδί - τότε συμβαίνει η πραγματική ανάπτυξη. </a:t>
            </a:r>
            <a:endParaRPr/>
          </a:p>
        </p:txBody>
      </p:sp>
      <p:sp>
        <p:nvSpPr>
          <p:cNvPr id="170" name="Google Shape;170;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0" name="Google Shape;200;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Μελέτη: UK teachers using Critical Friend revised gender-biased language 89% συχνότερα από τις ομάδες ελέγχου. Το μυστικό; Η φράση "αναρωτιέμαι" ενεργοποιεί την επίλυση προβλημάτων χωρίς ντροπή (Bambino, 2002). Σε αντίθεση με την παραδοσιακή ανατροφοδότηση όπως 'Αυτό είναι αποκλειστικό', η οποία πυροδοτεί αντίσταση".</a:t>
            </a:r>
            <a:endParaRPr/>
          </a:p>
        </p:txBody>
      </p:sp>
      <p:sp>
        <p:nvSpPr>
          <p:cNvPr id="201" name="Google Shape;201;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7" name="Google Shape;207;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SzPts val="1400"/>
              <a:buNone/>
            </a:pPr>
            <a:r>
              <a:rPr lang="en-US"/>
              <a:t>Σε αυτή τη δραστηριότητα, θα εξασκηθούμε στο να δίνουμε και να λαμβάνουμε ανατροφοδότηση χρησιμοποιώντας το πρωτόκολλο Critical Friends σε ένα συγκεκριμένο σενάριο πληροφορικής. </a:t>
            </a:r>
            <a:endParaRPr/>
          </a:p>
          <a:p>
            <a:pPr indent="-228600" lvl="0" marL="457200" marR="0" rtl="0" algn="l">
              <a:lnSpc>
                <a:spcPct val="100000"/>
              </a:lnSpc>
              <a:spcBef>
                <a:spcPts val="0"/>
              </a:spcBef>
              <a:spcAft>
                <a:spcPts val="0"/>
              </a:spcAft>
              <a:buSzPts val="1400"/>
              <a:buNone/>
            </a:pPr>
            <a:r>
              <a:t/>
            </a:r>
            <a:endParaRPr b="1"/>
          </a:p>
          <a:p>
            <a:pPr indent="-228600" lvl="0" marL="457200" marR="0" rtl="0" algn="l">
              <a:lnSpc>
                <a:spcPct val="100000"/>
              </a:lnSpc>
              <a:spcBef>
                <a:spcPts val="0"/>
              </a:spcBef>
              <a:spcAft>
                <a:spcPts val="0"/>
              </a:spcAft>
              <a:buSzPts val="1400"/>
              <a:buNone/>
            </a:pPr>
            <a:r>
              <a:rPr lang="en-US"/>
              <a:t>Σχηματίστε ομάδες των 3. Κάθε άτομο θα αναλάβει έναν ρόλο. Αποφασίστε ποιος θα είναι ο πρώτος παρουσιαστής. Αυτό το άτομο θα συνοψίσει το σενάριο "Αλγόριθμοι στα μέσα κοινωνικής δικτύωσης" και θα ρωτήσει: "</a:t>
            </a:r>
            <a:r>
              <a:rPr i="1" lang="en-US"/>
              <a:t>Πόσο αυθεντικό και χωρίς αποκλεισμούς είναι αυτό το μάθημα</a:t>
            </a:r>
            <a:r>
              <a:rPr lang="en-US"/>
              <a:t>;".</a:t>
            </a:r>
            <a:endParaRPr/>
          </a:p>
          <a:p>
            <a:pPr indent="-228600" lvl="0" marL="457200" marR="0" rtl="0" algn="l">
              <a:lnSpc>
                <a:spcPct val="100000"/>
              </a:lnSpc>
              <a:spcBef>
                <a:spcPts val="0"/>
              </a:spcBef>
              <a:spcAft>
                <a:spcPts val="0"/>
              </a:spcAft>
              <a:buSzPts val="1400"/>
              <a:buNone/>
            </a:pPr>
            <a:r>
              <a:rPr lang="en-US"/>
              <a:t>Ως κριτικοί φίλοι, δώστε εποικοδομητική ανατροφοδότηση. Ξεκινήστε με αυτό που εκτιμάτε - αυτό είναι η </a:t>
            </a:r>
            <a:r>
              <a:rPr i="1" lang="en-US"/>
              <a:t>θερμή </a:t>
            </a:r>
            <a:r>
              <a:rPr lang="en-US"/>
              <a:t>σας </a:t>
            </a:r>
            <a:r>
              <a:rPr i="1" lang="en-US"/>
              <a:t>ανατροφοδότηση</a:t>
            </a:r>
            <a:r>
              <a:rPr lang="en-US"/>
              <a:t>. Στη συνέχεια, προτείνετε απαλά τομείς προς βελτίωση - η </a:t>
            </a:r>
            <a:r>
              <a:rPr i="1" lang="en-US"/>
              <a:t>ψυχρή </a:t>
            </a:r>
            <a:r>
              <a:rPr lang="en-US"/>
              <a:t>σας </a:t>
            </a:r>
            <a:r>
              <a:rPr i="1" lang="en-US"/>
              <a:t>ανατροφοδότηση</a:t>
            </a:r>
            <a:r>
              <a:rPr lang="en-US"/>
              <a:t>.</a:t>
            </a:r>
            <a:endParaRPr/>
          </a:p>
          <a:p>
            <a:pPr indent="-228600" lvl="0" marL="457200" marR="0" rtl="0" algn="l">
              <a:lnSpc>
                <a:spcPct val="100000"/>
              </a:lnSpc>
              <a:spcBef>
                <a:spcPts val="0"/>
              </a:spcBef>
              <a:spcAft>
                <a:spcPts val="0"/>
              </a:spcAft>
              <a:buSzPts val="1400"/>
              <a:buNone/>
            </a:pPr>
            <a:r>
              <a:rPr lang="en-US"/>
              <a:t>Ο/Η παρουσιαστής/παρουσιάστρια δεν απαντάει - απλώς ακούει.</a:t>
            </a:r>
            <a:endParaRPr/>
          </a:p>
          <a:p>
            <a:pPr indent="-228600" lvl="0" marL="457200" marR="0" rtl="0" algn="l">
              <a:lnSpc>
                <a:spcPct val="100000"/>
              </a:lnSpc>
              <a:spcBef>
                <a:spcPts val="0"/>
              </a:spcBef>
              <a:spcAft>
                <a:spcPts val="0"/>
              </a:spcAft>
              <a:buSzPts val="1400"/>
              <a:buNone/>
            </a:pPr>
            <a:r>
              <a:t/>
            </a:r>
            <a:endParaRPr b="1"/>
          </a:p>
          <a:p>
            <a:pPr indent="-228600" lvl="0" marL="457200" marR="0" rtl="0" algn="l">
              <a:lnSpc>
                <a:spcPct val="100000"/>
              </a:lnSpc>
              <a:spcBef>
                <a:spcPts val="0"/>
              </a:spcBef>
              <a:spcAft>
                <a:spcPts val="0"/>
              </a:spcAft>
              <a:buSzPts val="1400"/>
              <a:buNone/>
            </a:pPr>
            <a:r>
              <a:rPr lang="en-US"/>
              <a:t>Μετά τη δραστηριότητα, ηγηθείτε ενός σύντομου αναστοχασμού:</a:t>
            </a:r>
            <a:endParaRPr/>
          </a:p>
          <a:p>
            <a:pPr indent="-228600" lvl="1" marL="914400" rtl="0" algn="l">
              <a:lnSpc>
                <a:spcPct val="100000"/>
              </a:lnSpc>
              <a:spcBef>
                <a:spcPts val="0"/>
              </a:spcBef>
              <a:spcAft>
                <a:spcPts val="0"/>
              </a:spcAft>
              <a:buSzPts val="1400"/>
              <a:buNone/>
            </a:pPr>
            <a:r>
              <a:rPr lang="en-US"/>
              <a:t>"Τι μάθατε από αυτή τη διαδικασία;"</a:t>
            </a:r>
            <a:endParaRPr/>
          </a:p>
          <a:p>
            <a:pPr indent="-228600" lvl="1" marL="914400" rtl="0" algn="l">
              <a:lnSpc>
                <a:spcPct val="100000"/>
              </a:lnSpc>
              <a:spcBef>
                <a:spcPts val="0"/>
              </a:spcBef>
              <a:spcAft>
                <a:spcPts val="0"/>
              </a:spcAft>
              <a:buSzPts val="1400"/>
              <a:buNone/>
            </a:pPr>
            <a:r>
              <a:rPr lang="en-US"/>
              <a:t>"Πώς μπορεί αυτό να σας βοηθήσει όταν σχεδιάζετε τα δικά σας σενάρια;"</a:t>
            </a:r>
            <a:endParaRPr/>
          </a:p>
          <a:p>
            <a:pPr indent="0" lvl="0" marL="0" rtl="0" algn="l">
              <a:lnSpc>
                <a:spcPct val="100000"/>
              </a:lnSpc>
              <a:spcBef>
                <a:spcPts val="0"/>
              </a:spcBef>
              <a:spcAft>
                <a:spcPts val="0"/>
              </a:spcAft>
              <a:buSzPts val="1400"/>
              <a:buNone/>
            </a:pPr>
            <a:r>
              <a:t/>
            </a:r>
            <a:endParaRPr/>
          </a:p>
        </p:txBody>
      </p:sp>
      <p:sp>
        <p:nvSpPr>
          <p:cNvPr id="208" name="Google Shape;208;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5" name="Google Shape;215;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Η βαθμονομημένη αξιολόγηση από ομοτίμους/ομότιμες είναι μια διαδικασία αξιολόγησης που βασίζεται στην αξιολόγηση με ρουμπρίκες. Πρόκειται για μια διαδικασία στην οποία συμμετέχουν οι εκπαιδευτικοί και ο εκπαιδευτής στην αξιολόγηση. Η ρουμπρίκα παρέχει το πλαίσιο για την αξιολόγηση. Ο μεγεθυντικός φακός υποδηλώνει τον τομέα στον οποίο εστιάζουν οι εκπαιδευτικοί και ο εκπαιδευτής. Η περιοχή αυτή είναι κοινή για όλες τις εμπλεκόμενες οντότητες και αποτελεί μια συγκεκριμένη πτυχή του μαθησιακού σεναρίου που χρειάζεται βελτίωση. Αρχικά, ο εκπαιδευτικός βαθμολογεί μια συγκεκριμένη πτυχή του μαθησιακού σεναρίου (για παράδειγμα, την ένταξη) σε έναν πίνακα ρουμπρίκας. Στη συνέχεια, οι εκπαιδευτικοί παρέχουν τη δική τους βαθμολογία, συζητώντας τις αποκλίσεις με τον εκπαιδευτή. Η διαδικασία συνεχίζεται για την αξιολόγηση άλλων πτυχών του μαθησιακού σεναρίου (για παράδειγμα, αυθεντικότητα). Ως εκ τούτου, δημιουργείται μια βαθμονομημένη ρουμπρίκα, η οποία εφαρμόζεται στο μαθησιακό σενάριο. Ως εκ τούτου, το αποτέλεσμα είναι αποτέλεσμα ομαδικής προσπάθειας και είναι πιο αντικειμενικό. Είναι επίσης σημαντικό να υπογραμμιστεί ότι μέσω της συζήτησης οι εκπαιδευτικοί μπορούν να αυτοαξιολογήσουν τις βαθμολογίες τους και με αυτόν τον τρόπο οι εκπαιδευτικοί εκπαιδεύονται στο πώς να βαθμολογούν. Υπό αυτή την έννοια, φαίνεται ότι οι Εμπειρογνώμονες εκπαιδεύουν τους συναδέλφους. </a:t>
            </a:r>
            <a:endParaRPr/>
          </a:p>
        </p:txBody>
      </p:sp>
      <p:sp>
        <p:nvSpPr>
          <p:cNvPr id="216" name="Google Shape;216;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3" name="Google Shape;223;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Η αντικειμενικότητα έγκειται στο γεγονός ότι το αποτέλεσμα της αξιολόγησης δεν είναι αποτέλεσμα της προσπάθειας ενός ατόμου. Ως εκ τούτου, το αποτέλεσμα της αξιολόγησης δεν είναι προκατειλημμένο. Η συνέπεια δηλώνει ότι, εφόσον η διαδικασία βαθμολόγησης δεν είναι προκατειλημμένη, το αποτέλεσμα είναι αξιόπιστο, τηρώντας τους κανόνες βαθμολόγησης. Η κριτική σκέψη ενεργοποιείται αφού ο εκπαιδευτής και οι εκπαιδευτικοί αιτιολογούν τις βαθμολογίες τους και έχουν μια γόνιμη συζήτηση, κρίνοντας κριτικά τις πτυχές που αφορούν την περιοχή ελέγχου. Επιπλέον, η συζήτηση των αποκλίσεων θα μπορούσε να δρομολογήσει μια μεταγνωστική διαδικασία που θα μπορούσε να οδηγήσει σε μια εποικοδομητική αυτοαξιολόγηση. Τέλος, οι διδάσκοντες δεν αναλαμβάνουν πλήρως το φορτίο της βαθμολόγησης, καθώς το βάρος αυτό είναι πλέον μοιρασμένο και το τελικό αποτέλεσμα της αξιολόγησης είναι αποτέλεσμα ομαδικής εργασίας, αυξάνοντας την αξιοπιστία και τη συνέπεια της όλης διαδικασίας.</a:t>
            </a:r>
            <a:endParaRPr/>
          </a:p>
        </p:txBody>
      </p:sp>
      <p:sp>
        <p:nvSpPr>
          <p:cNvPr id="224" name="Google Shape;224;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0" name="Google Shape;230;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Δώστε το έγγραφο με τα φυλλάδια 1-2 και ακολουθήστε τις οδηγίες για να ολοκληρώσετε τη δραστηριότητα. Δώστε 15 λεπτά για τη συγγραφή του σεναρίου, 10 λεπτά για ανασκόπηση, 5 λεπτά για προβληματισμό.</a:t>
            </a:r>
            <a:endParaRPr/>
          </a:p>
        </p:txBody>
      </p:sp>
      <p:sp>
        <p:nvSpPr>
          <p:cNvPr id="231" name="Google Shape;231;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7" name="Google Shape;237;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Αν και έχουν διαφορετικό σχεδιασμό, και τα δύο εργαλεία βασίζονται σε μια ισορροπία δομής και διαλόγου για την προώθηση της βελτίωσης. Οι ομοιότητες και των δύο μεθόδων είναι οι εξής:</a:t>
            </a:r>
            <a:endParaRPr/>
          </a:p>
          <a:p>
            <a:pPr indent="-171450" lvl="0" marL="171450" rtl="0" algn="l">
              <a:lnSpc>
                <a:spcPct val="100000"/>
              </a:lnSpc>
              <a:spcBef>
                <a:spcPts val="0"/>
              </a:spcBef>
              <a:spcAft>
                <a:spcPts val="0"/>
              </a:spcAft>
              <a:buClr>
                <a:schemeClr val="dk1"/>
              </a:buClr>
              <a:buSzPts val="1200"/>
              <a:buFont typeface="Arial"/>
              <a:buChar char="-"/>
            </a:pPr>
            <a:r>
              <a:rPr lang="en-US"/>
              <a:t>Προώθηση της συνεργατικής μάθησης</a:t>
            </a:r>
            <a:endParaRPr/>
          </a:p>
          <a:p>
            <a:pPr indent="-171450" lvl="0" marL="171450" rtl="0" algn="l">
              <a:lnSpc>
                <a:spcPct val="100000"/>
              </a:lnSpc>
              <a:spcBef>
                <a:spcPts val="0"/>
              </a:spcBef>
              <a:spcAft>
                <a:spcPts val="0"/>
              </a:spcAft>
              <a:buClr>
                <a:schemeClr val="dk1"/>
              </a:buClr>
              <a:buSzPts val="1200"/>
              <a:buFont typeface="Arial"/>
              <a:buChar char="-"/>
            </a:pPr>
            <a:r>
              <a:rPr lang="en-US"/>
              <a:t>Απαιτούν δομημένα πλαίσια</a:t>
            </a:r>
            <a:endParaRPr/>
          </a:p>
          <a:p>
            <a:pPr indent="-171450" lvl="0" marL="171450" rtl="0" algn="l">
              <a:lnSpc>
                <a:spcPct val="100000"/>
              </a:lnSpc>
              <a:spcBef>
                <a:spcPts val="0"/>
              </a:spcBef>
              <a:spcAft>
                <a:spcPts val="0"/>
              </a:spcAft>
              <a:buClr>
                <a:schemeClr val="dk1"/>
              </a:buClr>
              <a:buSzPts val="1200"/>
              <a:buFont typeface="Arial"/>
              <a:buChar char="-"/>
            </a:pPr>
            <a:r>
              <a:rPr lang="en-US"/>
              <a:t>Ενισχύουν τον αναστοχασμό και τις αξιολογικές δεξιότητες</a:t>
            </a:r>
            <a:endParaRPr/>
          </a:p>
          <a:p>
            <a:pPr indent="0" lvl="0" marL="0" rtl="0" algn="l">
              <a:lnSpc>
                <a:spcPct val="100000"/>
              </a:lnSpc>
              <a:spcBef>
                <a:spcPts val="0"/>
              </a:spcBef>
              <a:spcAft>
                <a:spcPts val="0"/>
              </a:spcAft>
              <a:buClr>
                <a:schemeClr val="dk1"/>
              </a:buClr>
              <a:buSzPts val="1200"/>
              <a:buFont typeface="Arial"/>
              <a:buNone/>
            </a:pPr>
            <a:r>
              <a:rPr lang="en-US"/>
              <a:t>Οι διαφορές είναι οι εξής:</a:t>
            </a:r>
            <a:endParaRPr/>
          </a:p>
          <a:p>
            <a:pPr indent="-171450" lvl="0" marL="171450" rtl="0" algn="l">
              <a:lnSpc>
                <a:spcPct val="100000"/>
              </a:lnSpc>
              <a:spcBef>
                <a:spcPts val="0"/>
              </a:spcBef>
              <a:spcAft>
                <a:spcPts val="0"/>
              </a:spcAft>
              <a:buClr>
                <a:schemeClr val="dk1"/>
              </a:buClr>
              <a:buSzPts val="1200"/>
              <a:buFont typeface="Arial"/>
              <a:buChar char="-"/>
            </a:pPr>
            <a:r>
              <a:rPr lang="en-US"/>
              <a:t>Η ΚΑΠ επικεντρώνεται στο διάλογο, ενώ η ΚΑΠ επικεντρώνεται στην αξιολόγηση</a:t>
            </a:r>
            <a:endParaRPr/>
          </a:p>
          <a:p>
            <a:pPr indent="-171450" lvl="0" marL="171450" rtl="0" algn="l">
              <a:lnSpc>
                <a:spcPct val="100000"/>
              </a:lnSpc>
              <a:spcBef>
                <a:spcPts val="0"/>
              </a:spcBef>
              <a:spcAft>
                <a:spcPts val="0"/>
              </a:spcAft>
              <a:buClr>
                <a:schemeClr val="dk1"/>
              </a:buClr>
              <a:buSzPts val="1200"/>
              <a:buFont typeface="Arial"/>
              <a:buChar char="-"/>
            </a:pPr>
            <a:r>
              <a:rPr lang="en-US"/>
              <a:t>Το αποτέλεσμα της αξιολόγησης βασίζεται στη διορατικότητα στην περίπτωση της ΚΑΠ, ενώ το αποτέλεσμα της αξιολόγησης είναι συνυφασμένο με τις βαθμολογίες στην περίπτωση της ΚΑΡΠ</a:t>
            </a:r>
            <a:endParaRPr/>
          </a:p>
          <a:p>
            <a:pPr indent="-171450" lvl="0" marL="171450" rtl="0" algn="l">
              <a:lnSpc>
                <a:spcPct val="100000"/>
              </a:lnSpc>
              <a:spcBef>
                <a:spcPts val="0"/>
              </a:spcBef>
              <a:spcAft>
                <a:spcPts val="0"/>
              </a:spcAft>
              <a:buClr>
                <a:schemeClr val="dk1"/>
              </a:buClr>
              <a:buSzPts val="1200"/>
              <a:buFont typeface="Arial"/>
              <a:buChar char="-"/>
            </a:pPr>
            <a:r>
              <a:rPr lang="en-US"/>
              <a:t>Ο Συντονιστής παίζει έναν καθοριστικό ρόλο στην περίπτωση της CFP, ενώ η όλη διαδικασία είναι αυτοκατευθυνόμενη στην περίπτωση της CPR.</a:t>
            </a:r>
            <a:endParaRPr/>
          </a:p>
          <a:p>
            <a:pPr indent="0" lvl="0" marL="0" rtl="0" algn="l">
              <a:lnSpc>
                <a:spcPct val="100000"/>
              </a:lnSpc>
              <a:spcBef>
                <a:spcPts val="0"/>
              </a:spcBef>
              <a:spcAft>
                <a:spcPts val="0"/>
              </a:spcAft>
              <a:buClr>
                <a:schemeClr val="dk1"/>
              </a:buClr>
              <a:buSzPts val="1200"/>
              <a:buFont typeface="Arial"/>
              <a:buNone/>
            </a:pPr>
            <a:r>
              <a:rPr lang="en-US"/>
              <a:t>Εν ολίγοις, η CFP είναι διαπροσωπική και διαλεκτική, ενώ η CPR είναι περισσότερο αναλυτική και καθοδηγούμενη από τις ρουμπρίκες. Και οι δύο μπορούν να προσαρμοστούν για διάφορα περιβάλλοντα.</a:t>
            </a:r>
            <a:endParaRPr/>
          </a:p>
          <a:p>
            <a:pPr indent="0" lvl="0" marL="0" rtl="0" algn="l">
              <a:lnSpc>
                <a:spcPct val="100000"/>
              </a:lnSpc>
              <a:spcBef>
                <a:spcPts val="0"/>
              </a:spcBef>
              <a:spcAft>
                <a:spcPts val="0"/>
              </a:spcAft>
              <a:buClr>
                <a:schemeClr val="dk1"/>
              </a:buClr>
              <a:buSzPts val="1200"/>
              <a:buFont typeface="Arial"/>
              <a:buNone/>
            </a:pPr>
            <a:r>
              <a:t/>
            </a:r>
            <a:endParaRPr/>
          </a:p>
          <a:p>
            <a:pPr indent="-228600" lvl="0" marL="457200" marR="0" rtl="0" algn="l">
              <a:lnSpc>
                <a:spcPct val="100000"/>
              </a:lnSpc>
              <a:spcBef>
                <a:spcPts val="0"/>
              </a:spcBef>
              <a:spcAft>
                <a:spcPts val="0"/>
              </a:spcAft>
              <a:buSzPts val="1400"/>
              <a:buNone/>
            </a:pPr>
            <a:r>
              <a:t/>
            </a:r>
            <a:endParaRPr/>
          </a:p>
        </p:txBody>
      </p:sp>
      <p:sp>
        <p:nvSpPr>
          <p:cNvPr id="238" name="Google Shape;238;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5" name="Google Shape;245;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Ενώ η CFP και η CPR εξυπηρετούν διαφορετικούς σκοπούς, μπορούν επίσης να χρησιμοποιηθούν μαζί για μια πιο ολοκληρωμένη διαδικασία αξιολόγησης.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Η CPR είναι ιδιαίτερα κατάλληλη για την αξιολόγηση μαθησιακών αποτελεσμάτων που μπορούν να ποσοτικοποιηθούν - ακόμη και αν ένα σενάριο δεν είναι αυστηρά αριθμητικό, αν οι πτυχές του μπορούν να βαθμολογηθούν με τη χρήση μιας κλίμακας, η CPR είναι μια ισχυρή επιλογή. Προσφέρει συνέπεια και αντικειμενικότητα μέσω της βαθμολόγησης με βάση τις ρουμπρίκες.</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Από την άλλη πλευρά, η CFP είναι ιδανική για την αξιολόγηση πιο ποιοτικών πτυχών - όπως οι στρατηγικές διδασκαλίας, η συμμετοχικότητα και η δέσμευση των μαθητών/μαθητριών. Ενισχύει τον ανοιχτό διάλογο και τον προβληματισμό μεταξύ των συναδέλφων, ειδικά όταν αξιολογούνται πράγματα που είναι πιο δύσκολο να μετρηθούν.</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Το κλειδί είναι να αναγνωρίζετε πότε κάθε μέθοδος είναι η καταλληλότερη. Εάν το μαθησιακό σας σενάριο επωφελείται τόσο από την αριθμητική αξιολόγηση όσο και από την αναστοχαστική ανατροφοδότηση, ο συνδυασμός της CFP και της CPR μπορεί να αποφέρει βαθύτερη διορατικότητα. Με αυτόν τον τρόπο, έχετε τόσο δομημένη βαθμολόγηση όσο και επαγγελματικό προβληματισμό - με αποτέλεσμα μια πιο ουσιαστική, ολοκληρωμένη αξιολόγηση.</a:t>
            </a:r>
            <a:endParaRPr/>
          </a:p>
        </p:txBody>
      </p:sp>
      <p:sp>
        <p:nvSpPr>
          <p:cNvPr id="246" name="Google Shape;246;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4" name="Google Shape;254;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Κατά τη χρήση της CFP και της CPR, οι κύριες προκλήσεις είναι οι εξής</a:t>
            </a:r>
            <a:endParaRPr/>
          </a:p>
          <a:p>
            <a:pPr indent="-171450" lvl="0" marL="171450" rtl="0" algn="l">
              <a:lnSpc>
                <a:spcPct val="100000"/>
              </a:lnSpc>
              <a:spcBef>
                <a:spcPts val="0"/>
              </a:spcBef>
              <a:spcAft>
                <a:spcPts val="0"/>
              </a:spcAft>
              <a:buSzPts val="1400"/>
              <a:buFont typeface="Arial"/>
              <a:buChar char="-"/>
            </a:pPr>
            <a:r>
              <a:rPr lang="en-US"/>
              <a:t>χρονικοί περιορισμοί, </a:t>
            </a:r>
            <a:endParaRPr/>
          </a:p>
          <a:p>
            <a:pPr indent="-171450" lvl="0" marL="171450" rtl="0" algn="l">
              <a:lnSpc>
                <a:spcPct val="100000"/>
              </a:lnSpc>
              <a:spcBef>
                <a:spcPts val="0"/>
              </a:spcBef>
              <a:spcAft>
                <a:spcPts val="0"/>
              </a:spcAft>
              <a:buSzPts val="1400"/>
              <a:buFont typeface="Arial"/>
              <a:buChar char="-"/>
            </a:pPr>
            <a:r>
              <a:rPr lang="en-US"/>
              <a:t>η ανάγκη για ένα συντονιστή στην ΚΑΠ, και </a:t>
            </a:r>
            <a:endParaRPr/>
          </a:p>
          <a:p>
            <a:pPr indent="-171450" lvl="0" marL="171450" rtl="0" algn="l">
              <a:lnSpc>
                <a:spcPct val="100000"/>
              </a:lnSpc>
              <a:spcBef>
                <a:spcPts val="0"/>
              </a:spcBef>
              <a:spcAft>
                <a:spcPts val="0"/>
              </a:spcAft>
              <a:buSzPts val="1400"/>
              <a:buFont typeface="Arial"/>
              <a:buChar char="-"/>
            </a:pPr>
            <a:r>
              <a:rPr lang="en-US"/>
              <a:t>η ακρίβεια βαθμονόμησης στην CPR. </a:t>
            </a:r>
            <a:endParaRPr/>
          </a:p>
          <a:p>
            <a:pPr indent="0" lvl="0" marL="0" rtl="0" algn="l">
              <a:lnSpc>
                <a:spcPct val="100000"/>
              </a:lnSpc>
              <a:spcBef>
                <a:spcPts val="0"/>
              </a:spcBef>
              <a:spcAft>
                <a:spcPts val="0"/>
              </a:spcAft>
              <a:buSzPts val="1400"/>
              <a:buFont typeface="Arial"/>
              <a:buNone/>
            </a:pPr>
            <a:r>
              <a:t/>
            </a:r>
            <a:endParaRPr/>
          </a:p>
          <a:p>
            <a:pPr indent="0" lvl="0" marL="0" rtl="0" algn="l">
              <a:lnSpc>
                <a:spcPct val="100000"/>
              </a:lnSpc>
              <a:spcBef>
                <a:spcPts val="0"/>
              </a:spcBef>
              <a:spcAft>
                <a:spcPts val="0"/>
              </a:spcAft>
              <a:buSzPts val="1400"/>
              <a:buFont typeface="Arial"/>
              <a:buNone/>
            </a:pPr>
            <a:r>
              <a:rPr lang="en-US"/>
              <a:t>Η CFP απαιτεί προσεκτικό χρονοπρογραμματισμό για να διασφαλιστεί ότι κάθε άτομο έχει χώρο για να παρουσιάσει και να προβληματιστεί, ενώ ο διαμεσολαβητής παίζει βασικό ρόλο στη διαχείριση της διαδικασίας. Στην CPR, είναι κρίσιμο οι συμμετέχοντες να εφαρμόζουν με συνέπεια τη ρουμπρίκα - επομένως η βαθμονόμηση και ο χρόνος για τη συζήτηση των διαφορών βαθμολόγησης είναι ουσιώδεις. Και τα δύο πρωτόκολλα είναι ισχυρά, αλλά χρειάζονται σχεδιασμό, εκπαίδευση και δέσμευση για την αποτελεσματική εφαρμογή τους.</a:t>
            </a:r>
            <a:endParaRPr/>
          </a:p>
        </p:txBody>
      </p:sp>
      <p:sp>
        <p:nvSpPr>
          <p:cNvPr id="255" name="Google Shape;255;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a:t>Ας σκεφτούμε λίγο. Τόσο η CFP όσο και η CPR σας υποστηρίζουν στη δημιουργία πιο ουσιαστικών και χωρίς αποκλεισμούς μαθημάτων. Είναι πρακτικά εργαλεία που προωθούν τη συνεργασία και την επαγγελματική ανάπτυξη. Ποια είναι τα βασικά σας συμπεράσματα από τη σημερινή ημέρα; Πώς θα μπορούσατε να ενσωματώσετε αυτές τις μεθόδους στη δική σας εργασία;</a:t>
            </a:r>
            <a:endParaRPr/>
          </a:p>
        </p:txBody>
      </p:sp>
      <p:sp>
        <p:nvSpPr>
          <p:cNvPr id="262" name="Google Shape;262;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t/>
            </a:r>
            <a:endParaRPr b="0" i="0" sz="1200" u="none" cap="none" strike="noStrike">
              <a:solidFill>
                <a:schemeClr val="dk1"/>
              </a:solidFill>
              <a:latin typeface="Arial"/>
              <a:ea typeface="Arial"/>
              <a:cs typeface="Arial"/>
              <a:sym typeface="Arial"/>
            </a:endParaRPr>
          </a:p>
        </p:txBody>
      </p:sp>
      <p:sp>
        <p:nvSpPr>
          <p:cNvPr id="114" name="Google Shape;11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0" name="Google Shape;270;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SzPts val="1400"/>
              <a:buNone/>
            </a:pPr>
            <a:r>
              <a:t/>
            </a:r>
            <a:endParaRPr b="0" i="0" sz="1200" u="none" cap="none" strike="noStrike">
              <a:solidFill>
                <a:schemeClr val="dk1"/>
              </a:solidFill>
              <a:latin typeface="Arial"/>
              <a:ea typeface="Arial"/>
              <a:cs typeface="Arial"/>
              <a:sym typeface="Arial"/>
            </a:endParaRPr>
          </a:p>
        </p:txBody>
      </p:sp>
      <p:sp>
        <p:nvSpPr>
          <p:cNvPr id="271" name="Google Shape;271;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t/>
            </a:r>
            <a:endParaRPr b="0" i="0" sz="1200" u="none" cap="none" strike="noStrike">
              <a:solidFill>
                <a:schemeClr val="dk1"/>
              </a:solidFill>
              <a:latin typeface="Arial"/>
              <a:ea typeface="Arial"/>
              <a:cs typeface="Arial"/>
              <a:sym typeface="Arial"/>
            </a:endParaRPr>
          </a:p>
        </p:txBody>
      </p:sp>
      <p:sp>
        <p:nvSpPr>
          <p:cNvPr id="278" name="Google Shape;278;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b="0" i="0" sz="1200" u="none" cap="none" strike="noStrike">
              <a:solidFill>
                <a:schemeClr val="dk1"/>
              </a:solidFill>
              <a:latin typeface="Arial"/>
              <a:ea typeface="Arial"/>
              <a:cs typeface="Arial"/>
              <a:sym typeface="Arial"/>
            </a:endParaRPr>
          </a:p>
        </p:txBody>
      </p:sp>
      <p:sp>
        <p:nvSpPr>
          <p:cNvPr id="295" name="Google Shape;295;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t/>
            </a:r>
            <a:endParaRPr b="0" i="0" sz="1200" u="none" cap="none" strike="noStrike">
              <a:solidFill>
                <a:schemeClr val="dk1"/>
              </a:solidFill>
              <a:latin typeface="Arial"/>
              <a:ea typeface="Arial"/>
              <a:cs typeface="Arial"/>
              <a:sym typeface="Arial"/>
            </a:endParaRPr>
          </a:p>
        </p:txBody>
      </p:sp>
      <p:sp>
        <p:nvSpPr>
          <p:cNvPr id="120" name="Google Shape;12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b="0" i="0" sz="1200" u="none" cap="none" strike="noStrike">
              <a:solidFill>
                <a:schemeClr val="dk1"/>
              </a:solidFill>
              <a:latin typeface="Arial"/>
              <a:ea typeface="Arial"/>
              <a:cs typeface="Arial"/>
              <a:sym typeface="Arial"/>
            </a:endParaRPr>
          </a:p>
        </p:txBody>
      </p:sp>
      <p:sp>
        <p:nvSpPr>
          <p:cNvPr id="126" name="Google Shape;126;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200"/>
              </a:spcBef>
              <a:spcAft>
                <a:spcPts val="0"/>
              </a:spcAft>
              <a:buClr>
                <a:schemeClr val="dk1"/>
              </a:buClr>
              <a:buSzPts val="1400"/>
              <a:buFont typeface="Arial"/>
              <a:buNone/>
            </a:pPr>
            <a:r>
              <a:rPr lang="en-US"/>
              <a:t>Αυτή η ενότητα εξοικειώνει τους εκπαιδευτικούς με τα πρωτόκολλα αξιολόγησης από ομοτίμους/ομότιμες,. Αναλυτικότερα, οι εκπαιδευτικοί θα αποκτήσουν γνώσεις σχετικά με το Πρωτόκολλο Κρίσιμων Φίλων (CFP) και το Πρωτόκολλο Βαθμονομημένης Αξιολόγησης από Συνομήλικους (CPR). Η ενότητα εμβαθύνει σε αυτές τις μεθόδους, αποκαλύπτοντας τους μηχανισμούς τους και τις εφαρμογές τους. Οι γνώσεις αυτές επιτρέπουν στους εκπαιδευτικούς να διακρίνουν μεταξύ των αντίστοιχων πρωτοκόλλων, κατανοώντας τις ομοιότητες και τις διαφορές τους. Παράλληλα, οι εκπαιδευτικοί θα γνωρίζουν τις προκλήσεις που μπορεί να εμφανιστούν κατά την εφαρμογή αυτών των μεθόδων. Επιπλέον, οι εκπαιδευτικοί θα είναι σε θέση να εφαρμόσουν αυτές τις μεθόδους για να αξιολογήσουν τα δικά τους μαθησιακά σενάρια, ξεχωριστά ή συνδυαστικά. Τέλος, οι εκπαιδευτικοί θα συνειδητοποιήσουν τη σημασία της εκ περιτροπής ανατροφοδότησης και την ανάγκη για συνεργατική αξιολόγηση. </a:t>
            </a:r>
            <a:endParaRPr/>
          </a:p>
        </p:txBody>
      </p:sp>
      <p:sp>
        <p:nvSpPr>
          <p:cNvPr id="132" name="Google Shape;13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 name="Google Shape;138;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 Τα πρωτόκολλα αξιολόγησης από ομοτίμους/ομότιμες αποτελούν μια αποτελεσματική στρατηγική αξιολόγησης. Όπως απεικονίζεται στην εικόνα, ολόκληρος ο κύκλος της στρατηγικής αξιολόγησης περιλαμβάνει πολλά στάδια. Η στρατηγική αξιολόγησης εφαρμόζεται για τη συλλογή ανατροφοδότησης. Στη συνέχεια, η ανατροφοδότηση αναλύεται και εντοπίζονται οι τομείς προς βελτίωση. Τέλος, γίνονται τροποποιήσεις και εφαρμόζονται οι αλλαγές. Αυτή η διαδικασία μπορεί να ακολουθηθεί στην περίπτωση ενός μαθήματος ή στην περίπτωση μιας μεμονωμένης μαθησιακής μονάδας (μαθησιακό σενάριο).</a:t>
            </a:r>
            <a:endParaRPr/>
          </a:p>
        </p:txBody>
      </p:sp>
      <p:sp>
        <p:nvSpPr>
          <p:cNvPr id="139" name="Google Shape;139;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 name="Google Shape;145;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SzPts val="1400"/>
              <a:buNone/>
            </a:pPr>
            <a:r>
              <a:t/>
            </a:r>
            <a:endParaRPr b="0" i="0" sz="1200" u="none" cap="none" strike="noStrike">
              <a:solidFill>
                <a:schemeClr val="dk1"/>
              </a:solidFill>
              <a:latin typeface="Arial"/>
              <a:ea typeface="Arial"/>
              <a:cs typeface="Arial"/>
              <a:sym typeface="Arial"/>
            </a:endParaRPr>
          </a:p>
        </p:txBody>
      </p:sp>
      <p:sp>
        <p:nvSpPr>
          <p:cNvPr id="146" name="Google Shape;146;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 name="Google Shape;153;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85750" lvl="0" marL="285750" rtl="0" algn="l">
              <a:lnSpc>
                <a:spcPct val="200000"/>
              </a:lnSpc>
              <a:spcBef>
                <a:spcPts val="0"/>
              </a:spcBef>
              <a:spcAft>
                <a:spcPts val="0"/>
              </a:spcAft>
              <a:buClr>
                <a:schemeClr val="dk1"/>
              </a:buClr>
              <a:buSzPts val="1200"/>
              <a:buFont typeface="Arial"/>
              <a:buChar char="•"/>
            </a:pPr>
            <a:r>
              <a:rPr lang="en-US"/>
              <a:t>Η αξιολόγηση από ομοτίμους/ομότιμες δεν είναι απλώς "ανατροφοδότηση" - είναι ένα δομημένο σύστημα μεταφοράς γνώσης. Αυτό εκμεταλλεύεται την εκ περιτροπής ανατροφοδότηση. Ο κριτικός φίλος βασίζεται στην "αντανάκλαση στην πράξη" του Schön, ενώ η βαθμονομημένη ανασκόπηση αντικατοπτρίζει τον τρόπο με τον οποίο οι ειδικοί εκπαιδεύουν τους αρχάριους να αξιολογούν την εργασία (Collins, 1989). Και τα δύο καταπολεμούν το "τυφλό σημείο του εμπειρογνώμονα", όπου οι εκπαιδευτικοί παραβλέπουν τα εμπόδια των μαθητών/μαθητριών". Τα πρωτόκολλα αξιολόγησης από ομοτίμους/ομότιμες βασίζονται στη Διαμορφωτική Αξιολόγηση (Black &amp; Wiliam, 1998), χρησιμοποιώντας ανατροφοδότηση με βάση κριτήρια. Ο μηχανισμός τους έγκειται σε μια αξιολόγηση καθοδηγούμενη από ρουμπρίκες. Δεδομένου ότι το αποτέλεσμα της αξιολόγησης δεν βασίζεται στην κρίση κάποιου, η όλη διαδικασία δεν είναι προκατειλημμένη και η διαδικασία αξιολόγησης προσθέτει ποιότητα στο εκλεπτυσμένο μάθημα. Στην περίπτωση της βαθμονομημένης αξιολόγησης από ομοτίμους/ομότιμες, η ποιότητα του βελτιωμένου μαθήματος έγκειται επίσης στο γεγονός ότι η κρίση δεν βασίζεται σε απόψεις, αλλά βασίζεται σε μια βαθμονομημένη και δομημένη ρουμπρίκα.</a:t>
            </a:r>
            <a:br>
              <a:rPr lang="en-US"/>
            </a:br>
            <a:br>
              <a:rPr lang="en-US"/>
            </a:br>
            <a:r>
              <a:rPr lang="en-US"/>
              <a:t>Σε αυτή την ενότητα επικεντρωνόμαστε στα εξής: </a:t>
            </a:r>
            <a:endParaRPr/>
          </a:p>
          <a:p>
            <a:pPr indent="-285750" lvl="0" marL="285750" rtl="0" algn="l">
              <a:lnSpc>
                <a:spcPct val="200000"/>
              </a:lnSpc>
              <a:spcBef>
                <a:spcPts val="0"/>
              </a:spcBef>
              <a:spcAft>
                <a:spcPts val="0"/>
              </a:spcAft>
              <a:buClr>
                <a:schemeClr val="dk1"/>
              </a:buClr>
              <a:buSzPts val="1200"/>
              <a:buFont typeface="Arial"/>
              <a:buChar char="•"/>
            </a:pPr>
            <a:r>
              <a:rPr lang="en-US" sz="1200">
                <a:solidFill>
                  <a:schemeClr val="dk1"/>
                </a:solidFill>
                <a:latin typeface="Calibri"/>
                <a:ea typeface="Calibri"/>
                <a:cs typeface="Calibri"/>
                <a:sym typeface="Calibri"/>
              </a:rPr>
              <a:t>Πρωτόκολλο </a:t>
            </a:r>
            <a:r>
              <a:rPr i="1" lang="en-US" sz="1200">
                <a:solidFill>
                  <a:schemeClr val="dk1"/>
                </a:solidFill>
                <a:latin typeface="Calibri"/>
                <a:ea typeface="Calibri"/>
                <a:cs typeface="Calibri"/>
                <a:sym typeface="Calibri"/>
              </a:rPr>
              <a:t>Κριτικού Φίλου </a:t>
            </a:r>
            <a:r>
              <a:rPr lang="en-US" sz="1200">
                <a:solidFill>
                  <a:schemeClr val="dk1"/>
                </a:solidFill>
                <a:latin typeface="Calibri"/>
                <a:ea typeface="Calibri"/>
                <a:cs typeface="Calibri"/>
                <a:sym typeface="Calibri"/>
              </a:rPr>
              <a:t>(CFP), το οποίο βασίζεται στον "αναστοχασμό εν δράσει" του Schön.</a:t>
            </a:r>
            <a:endParaRPr sz="1200">
              <a:solidFill>
                <a:schemeClr val="dk1"/>
              </a:solidFill>
              <a:latin typeface="Calibri"/>
              <a:ea typeface="Calibri"/>
              <a:cs typeface="Calibri"/>
              <a:sym typeface="Calibri"/>
            </a:endParaRPr>
          </a:p>
          <a:p>
            <a:pPr indent="-285750" lvl="0" marL="285750" rtl="0" algn="l">
              <a:lnSpc>
                <a:spcPct val="200000"/>
              </a:lnSpc>
              <a:spcBef>
                <a:spcPts val="0"/>
              </a:spcBef>
              <a:spcAft>
                <a:spcPts val="0"/>
              </a:spcAft>
              <a:buClr>
                <a:schemeClr val="dk1"/>
              </a:buClr>
              <a:buSzPts val="1200"/>
              <a:buFont typeface="Arial"/>
              <a:buChar char="•"/>
            </a:pPr>
            <a:r>
              <a:rPr lang="en-US"/>
              <a:t>Calibrated Peer Review (CPR) </a:t>
            </a:r>
            <a:r>
              <a:rPr lang="en-US" sz="1200">
                <a:solidFill>
                  <a:schemeClr val="dk1"/>
                </a:solidFill>
                <a:latin typeface="Calibri"/>
                <a:ea typeface="Calibri"/>
                <a:cs typeface="Calibri"/>
                <a:sym typeface="Calibri"/>
              </a:rPr>
              <a:t>που αντικατοπτρίζει την αξιολόγηση εμπειρογνωμόνων-νέων (Collins, 1989) και διασφαλίζει την ποιότητα μέσω δομημένης, βασισμένης σε ρουμπρίκες κρίσης - και όχι προσωπικών απόψεων.</a:t>
            </a:r>
            <a:endParaRPr sz="1200">
              <a:solidFill>
                <a:schemeClr val="dk1"/>
              </a:solidFill>
              <a:latin typeface="Calibri"/>
              <a:ea typeface="Calibri"/>
              <a:cs typeface="Calibri"/>
              <a:sym typeface="Calibri"/>
            </a:endParaRPr>
          </a:p>
          <a:p>
            <a:pPr indent="-209550" lvl="0" marL="285750" rtl="0" algn="l">
              <a:lnSpc>
                <a:spcPct val="200000"/>
              </a:lnSpc>
              <a:spcBef>
                <a:spcPts val="0"/>
              </a:spcBef>
              <a:spcAft>
                <a:spcPts val="0"/>
              </a:spcAft>
              <a:buClr>
                <a:schemeClr val="dk1"/>
              </a:buClr>
              <a:buSzPts val="1200"/>
              <a:buFont typeface="Arial"/>
              <a:buNone/>
            </a:pPr>
            <a:r>
              <a:t/>
            </a:r>
            <a:endParaRPr sz="1200">
              <a:solidFill>
                <a:schemeClr val="dk1"/>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sz="1200">
              <a:solidFill>
                <a:schemeClr val="dk1"/>
              </a:solidFill>
              <a:latin typeface="Calibri"/>
              <a:ea typeface="Calibri"/>
              <a:cs typeface="Calibri"/>
              <a:sym typeface="Calibri"/>
            </a:endParaRPr>
          </a:p>
        </p:txBody>
      </p:sp>
      <p:sp>
        <p:nvSpPr>
          <p:cNvPr id="154" name="Google Shape;154;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0" name="Google Shape;160;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lang="en-US"/>
              <a:t>Παρακολουθήστε το βίντεο σχετικά με το Πρωτόκολλο Κρίσιμων Φίλων και συζητήστε τα ακόλουθα: </a:t>
            </a:r>
            <a:endParaRPr/>
          </a:p>
          <a:p>
            <a:pPr indent="0" lvl="0" marL="0" marR="0" rtl="0" algn="l">
              <a:lnSpc>
                <a:spcPct val="100000"/>
              </a:lnSpc>
              <a:spcBef>
                <a:spcPts val="0"/>
              </a:spcBef>
              <a:spcAft>
                <a:spcPts val="0"/>
              </a:spcAft>
              <a:buClr>
                <a:srgbClr val="000000"/>
              </a:buClr>
              <a:buSzPts val="1400"/>
              <a:buFont typeface="Arial"/>
              <a:buNone/>
            </a:pPr>
            <a:br>
              <a:rPr lang="en-US"/>
            </a:br>
            <a:r>
              <a:rPr lang="en-US"/>
              <a:t>Εξηγήστε τους </a:t>
            </a:r>
            <a:r>
              <a:rPr b="1" lang="en-US"/>
              <a:t>τρεις ρόλους </a:t>
            </a:r>
            <a:r>
              <a:rPr lang="en-US"/>
              <a:t>στη διαδικασία των Κρίσιμων Φίλων:</a:t>
            </a:r>
            <a:endParaRPr/>
          </a:p>
          <a:p>
            <a:pPr indent="0" lvl="0" marL="0" marR="0" rtl="0" algn="l">
              <a:lnSpc>
                <a:spcPct val="100000"/>
              </a:lnSpc>
              <a:spcBef>
                <a:spcPts val="0"/>
              </a:spcBef>
              <a:spcAft>
                <a:spcPts val="0"/>
              </a:spcAft>
              <a:buClr>
                <a:srgbClr val="000000"/>
              </a:buClr>
              <a:buSzPts val="1400"/>
              <a:buFont typeface="Arial"/>
              <a:buNone/>
            </a:pPr>
            <a:r>
              <a:t/>
            </a:r>
            <a:endParaRPr b="1"/>
          </a:p>
          <a:p>
            <a:pPr indent="0" lvl="0" marL="0" marR="0" rtl="0" algn="l">
              <a:lnSpc>
                <a:spcPct val="100000"/>
              </a:lnSpc>
              <a:spcBef>
                <a:spcPts val="0"/>
              </a:spcBef>
              <a:spcAft>
                <a:spcPts val="0"/>
              </a:spcAft>
              <a:buClr>
                <a:srgbClr val="000000"/>
              </a:buClr>
              <a:buSzPts val="1400"/>
              <a:buFont typeface="Arial"/>
              <a:buNone/>
            </a:pPr>
            <a:r>
              <a:rPr b="1" lang="en-US"/>
              <a:t>      Ο/Η παρουσιαστής/παρουσιάστρια</a:t>
            </a:r>
            <a:endParaRPr b="1"/>
          </a:p>
          <a:p>
            <a:pPr indent="-228600" lvl="0" marL="457200" rtl="0" algn="l">
              <a:lnSpc>
                <a:spcPct val="100000"/>
              </a:lnSpc>
              <a:spcBef>
                <a:spcPts val="0"/>
              </a:spcBef>
              <a:spcAft>
                <a:spcPts val="0"/>
              </a:spcAft>
              <a:buSzPts val="1400"/>
              <a:buFont typeface="Arial"/>
              <a:buChar char="•"/>
            </a:pPr>
            <a:r>
              <a:rPr lang="en-US"/>
              <a:t>Ο/Η παρουσιαστής/παρουσιάστρια παρουσιάζει το έργο του και εξηγεί με σαφήνεια για ποιο θέμα χρειάζεται ανατροφοδότηση.</a:t>
            </a:r>
            <a:endParaRPr/>
          </a:p>
          <a:p>
            <a:pPr indent="-228600" lvl="0" marL="457200" rtl="0" algn="l">
              <a:lnSpc>
                <a:spcPct val="100000"/>
              </a:lnSpc>
              <a:spcBef>
                <a:spcPts val="0"/>
              </a:spcBef>
              <a:spcAft>
                <a:spcPts val="0"/>
              </a:spcAft>
              <a:buSzPts val="1400"/>
              <a:buFont typeface="Arial"/>
              <a:buChar char="•"/>
            </a:pPr>
            <a:r>
              <a:rPr lang="en-US"/>
              <a:t>Μετά από αυτό, δεν μιλούν κατά τη διάρκεια της συζήτησης. Κάθονται έξω από την ομάδα, ακούν προσεκτικά και κρατούν σημειώσεις. Δεν κοιτάζουν τους ομιλητές ούτε απαντούν - απλώς ακούνε.</a:t>
            </a:r>
            <a:endParaRPr/>
          </a:p>
          <a:p>
            <a:pPr indent="-228600" lvl="0" marL="457200" rtl="0" algn="l">
              <a:lnSpc>
                <a:spcPct val="100000"/>
              </a:lnSpc>
              <a:spcBef>
                <a:spcPts val="0"/>
              </a:spcBef>
              <a:spcAft>
                <a:spcPts val="0"/>
              </a:spcAft>
              <a:buSzPts val="1400"/>
              <a:buFont typeface="Arial"/>
              <a:buChar char="•"/>
            </a:pPr>
            <a:r>
              <a:rPr lang="en-US"/>
              <a:t>Στη συνέχεια, μοιράζονται ποια ανατροφοδότηση ήταν χρήσιμη.</a:t>
            </a:r>
            <a:endParaRPr/>
          </a:p>
          <a:p>
            <a:pPr indent="-228600" lvl="0" marL="457200" rtl="0" algn="l">
              <a:lnSpc>
                <a:spcPct val="100000"/>
              </a:lnSpc>
              <a:spcBef>
                <a:spcPts val="0"/>
              </a:spcBef>
              <a:spcAft>
                <a:spcPts val="0"/>
              </a:spcAft>
              <a:buSzPts val="1400"/>
              <a:buNone/>
            </a:pPr>
            <a:r>
              <a:t/>
            </a:r>
            <a:endParaRPr b="1"/>
          </a:p>
          <a:p>
            <a:pPr indent="-228600" lvl="0" marL="457200" rtl="0" algn="l">
              <a:lnSpc>
                <a:spcPct val="100000"/>
              </a:lnSpc>
              <a:spcBef>
                <a:spcPts val="0"/>
              </a:spcBef>
              <a:spcAft>
                <a:spcPts val="0"/>
              </a:spcAft>
              <a:buSzPts val="1400"/>
              <a:buNone/>
            </a:pPr>
            <a:r>
              <a:rPr b="1" lang="en-US"/>
              <a:t>Συζητητές (κριτικοί φίλοι)</a:t>
            </a:r>
            <a:endParaRPr b="1"/>
          </a:p>
          <a:p>
            <a:pPr indent="-171450" lvl="0" marL="400050" rtl="0" algn="l">
              <a:lnSpc>
                <a:spcPct val="100000"/>
              </a:lnSpc>
              <a:spcBef>
                <a:spcPts val="0"/>
              </a:spcBef>
              <a:spcAft>
                <a:spcPts val="0"/>
              </a:spcAft>
              <a:buSzPts val="1400"/>
              <a:buFont typeface="Arial"/>
              <a:buChar char="•"/>
            </a:pPr>
            <a:r>
              <a:rPr lang="en-US"/>
              <a:t>Οι συζητητές δίνουν ανατροφοδότηση για να βοηθήσουν τον παρουσιαστή.</a:t>
            </a:r>
            <a:endParaRPr/>
          </a:p>
          <a:p>
            <a:pPr indent="-171450" lvl="0" marL="400050" rtl="0" algn="l">
              <a:lnSpc>
                <a:spcPct val="100000"/>
              </a:lnSpc>
              <a:spcBef>
                <a:spcPts val="0"/>
              </a:spcBef>
              <a:spcAft>
                <a:spcPts val="0"/>
              </a:spcAft>
              <a:buSzPts val="1400"/>
              <a:buFont typeface="Arial"/>
              <a:buChar char="•"/>
            </a:pPr>
            <a:r>
              <a:rPr lang="en-US"/>
              <a:t>Λένε τι τους άρεσε (</a:t>
            </a:r>
            <a:r>
              <a:rPr i="1" lang="en-US"/>
              <a:t>θερμή ανατροφοδότηση</a:t>
            </a:r>
            <a:r>
              <a:rPr lang="en-US"/>
              <a:t>) και τι θα μπορούσε να βελτιωθεί </a:t>
            </a:r>
            <a:r>
              <a:rPr i="1" lang="en-US"/>
              <a:t>(ψυχρή ανατροφοδότηση</a:t>
            </a:r>
            <a:r>
              <a:rPr lang="en-US"/>
              <a:t>).</a:t>
            </a:r>
            <a:endParaRPr/>
          </a:p>
          <a:p>
            <a:pPr indent="-171450" lvl="0" marL="400050" rtl="0" algn="l">
              <a:lnSpc>
                <a:spcPct val="100000"/>
              </a:lnSpc>
              <a:spcBef>
                <a:spcPts val="0"/>
              </a:spcBef>
              <a:spcAft>
                <a:spcPts val="0"/>
              </a:spcAft>
              <a:buSzPts val="1400"/>
              <a:buFont typeface="Arial"/>
              <a:buChar char="•"/>
            </a:pPr>
            <a:r>
              <a:rPr lang="en-US"/>
              <a:t>Χρησιμοποιούν ευγενικό και σεβαστό τόνο και προσφέρουν χρήσιμες προτάσεις.</a:t>
            </a:r>
            <a:endParaRPr/>
          </a:p>
          <a:p>
            <a:pPr indent="0" lvl="0" marL="228600" rtl="0" algn="l">
              <a:lnSpc>
                <a:spcPct val="100000"/>
              </a:lnSpc>
              <a:spcBef>
                <a:spcPts val="0"/>
              </a:spcBef>
              <a:spcAft>
                <a:spcPts val="0"/>
              </a:spcAft>
              <a:buSzPts val="1400"/>
              <a:buFont typeface="Arial"/>
              <a:buNone/>
            </a:pPr>
            <a:r>
              <a:t/>
            </a:r>
            <a:endParaRPr/>
          </a:p>
          <a:p>
            <a:pPr indent="0" lvl="0" marL="228600" rtl="0" algn="l">
              <a:lnSpc>
                <a:spcPct val="100000"/>
              </a:lnSpc>
              <a:spcBef>
                <a:spcPts val="0"/>
              </a:spcBef>
              <a:spcAft>
                <a:spcPts val="0"/>
              </a:spcAft>
              <a:buSzPts val="1400"/>
              <a:buFont typeface="Arial"/>
              <a:buNone/>
            </a:pPr>
            <a:r>
              <a:rPr b="1" lang="en-US"/>
              <a:t>Συντονιστής </a:t>
            </a:r>
            <a:endParaRPr b="1"/>
          </a:p>
          <a:p>
            <a:pPr indent="-228600" lvl="0" marL="457200" rtl="0" algn="l">
              <a:lnSpc>
                <a:spcPct val="100000"/>
              </a:lnSpc>
              <a:spcBef>
                <a:spcPts val="0"/>
              </a:spcBef>
              <a:spcAft>
                <a:spcPts val="0"/>
              </a:spcAft>
              <a:buSzPts val="1400"/>
              <a:buFont typeface="Arial"/>
              <a:buChar char="•"/>
            </a:pPr>
            <a:r>
              <a:rPr lang="en-US"/>
              <a:t>Ο διευκολυντής ξεκινά με την επανάληψη των βημάτων της δραστηριότητας, ακόμη και αν όλοι τα γνωρίζουν. </a:t>
            </a:r>
            <a:endParaRPr/>
          </a:p>
          <a:p>
            <a:pPr indent="-228600" lvl="0" marL="457200" rtl="0" algn="l">
              <a:lnSpc>
                <a:spcPct val="100000"/>
              </a:lnSpc>
              <a:spcBef>
                <a:spcPts val="0"/>
              </a:spcBef>
              <a:spcAft>
                <a:spcPts val="0"/>
              </a:spcAft>
              <a:buSzPts val="1400"/>
              <a:buFont typeface="Arial"/>
              <a:buChar char="•"/>
            </a:pPr>
            <a:r>
              <a:rPr lang="en-US"/>
              <a:t>Θέτει χρονικά όρια και φροντίζει να τα τηρεί η ομάδα.</a:t>
            </a:r>
            <a:endParaRPr/>
          </a:p>
          <a:p>
            <a:pPr indent="-228600" lvl="0" marL="457200" rtl="0" algn="l">
              <a:lnSpc>
                <a:spcPct val="100000"/>
              </a:lnSpc>
              <a:spcBef>
                <a:spcPts val="0"/>
              </a:spcBef>
              <a:spcAft>
                <a:spcPts val="0"/>
              </a:spcAft>
              <a:buSzPts val="1400"/>
              <a:buFont typeface="Arial"/>
              <a:buChar char="•"/>
            </a:pPr>
            <a:r>
              <a:rPr lang="en-US"/>
              <a:t>Μπορούν να λάβουν μέρος στη συζήτηση αλλά και να βεβαιωθούν ότι οι άλλοι έχουν την ευκαιρία να μιλήσουν.</a:t>
            </a:r>
            <a:endParaRPr/>
          </a:p>
          <a:p>
            <a:pPr indent="-228600" lvl="0" marL="457200" rtl="0" algn="l">
              <a:lnSpc>
                <a:spcPct val="100000"/>
              </a:lnSpc>
              <a:spcBef>
                <a:spcPts val="0"/>
              </a:spcBef>
              <a:spcAft>
                <a:spcPts val="0"/>
              </a:spcAft>
              <a:buSzPts val="1400"/>
              <a:buFont typeface="Arial"/>
              <a:buChar char="•"/>
            </a:pPr>
            <a:r>
              <a:rPr lang="en-US"/>
              <a:t>Υπενθυμίζουν σε όλους να παραμείνουν συγκεντρωμένοι, να δίνουν θετική (</a:t>
            </a:r>
            <a:r>
              <a:rPr i="1" lang="en-US"/>
              <a:t>θερμή</a:t>
            </a:r>
            <a:r>
              <a:rPr lang="en-US"/>
              <a:t>) και χρήσιμη κριτική (</a:t>
            </a:r>
            <a:r>
              <a:rPr i="1" lang="en-US"/>
              <a:t>ψυχρή</a:t>
            </a:r>
            <a:r>
              <a:rPr lang="en-US"/>
              <a:t>) ανατροφοδότηση και να μένουν στο θέμα που επέλεξε Ο/Η παρουσιαστής/παρουσιάστρια.</a:t>
            </a:r>
            <a:endParaRPr/>
          </a:p>
          <a:p>
            <a:pPr indent="-228600" lvl="0" marL="457200" rtl="0" algn="l">
              <a:lnSpc>
                <a:spcPct val="100000"/>
              </a:lnSpc>
              <a:spcBef>
                <a:spcPts val="0"/>
              </a:spcBef>
              <a:spcAft>
                <a:spcPts val="0"/>
              </a:spcAft>
              <a:buSzPts val="1400"/>
              <a:buFont typeface="Arial"/>
              <a:buChar char="•"/>
            </a:pPr>
            <a:r>
              <a:rPr lang="en-US"/>
              <a:t>Στο τέλος, ο συντονιστής ηγείται ενός σύντομου προβληματισμού και φροντίζει να παραμείνει εστιασμένος και να μην εξελιχθεί σε περισσότερη συζήτηση.</a:t>
            </a:r>
            <a:endParaRPr/>
          </a:p>
        </p:txBody>
      </p:sp>
      <p:sp>
        <p:nvSpPr>
          <p:cNvPr id="161" name="Google Shape;161;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3.jpg"/><Relationship Id="rId4" Type="http://schemas.openxmlformats.org/officeDocument/2006/relationships/image" Target="../media/image1.png"/><Relationship Id="rId5"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1" Type="http://schemas.openxmlformats.org/officeDocument/2006/relationships/image" Target="../media/image13.png"/><Relationship Id="rId10" Type="http://schemas.openxmlformats.org/officeDocument/2006/relationships/image" Target="../media/image7.png"/><Relationship Id="rId13" Type="http://schemas.openxmlformats.org/officeDocument/2006/relationships/image" Target="../media/image8.png"/><Relationship Id="rId12" Type="http://schemas.openxmlformats.org/officeDocument/2006/relationships/image" Target="../media/image12.png"/><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image" Target="../media/image6.png"/><Relationship Id="rId9" Type="http://schemas.openxmlformats.org/officeDocument/2006/relationships/image" Target="../media/image11.png"/><Relationship Id="rId5" Type="http://schemas.openxmlformats.org/officeDocument/2006/relationships/image" Target="../media/image9.png"/><Relationship Id="rId6" Type="http://schemas.openxmlformats.org/officeDocument/2006/relationships/image" Target="../media/image17.jpg"/><Relationship Id="rId7" Type="http://schemas.openxmlformats.org/officeDocument/2006/relationships/image" Target="../media/image16.png"/><Relationship Id="rId8" Type="http://schemas.openxmlformats.org/officeDocument/2006/relationships/image" Target="../media/image10.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15" name="Shape 15"/>
        <p:cNvGrpSpPr/>
        <p:nvPr/>
      </p:nvGrpSpPr>
      <p:grpSpPr>
        <a:xfrm>
          <a:off x="0" y="0"/>
          <a:ext cx="0" cy="0"/>
          <a:chOff x="0" y="0"/>
          <a:chExt cx="0" cy="0"/>
        </a:xfrm>
      </p:grpSpPr>
      <p:pic>
        <p:nvPicPr>
          <p:cNvPr id="16" name="Google Shape;16;p24"/>
          <p:cNvPicPr preferRelativeResize="0"/>
          <p:nvPr/>
        </p:nvPicPr>
        <p:blipFill rotWithShape="1">
          <a:blip r:embed="rId2">
            <a:alphaModFix/>
          </a:blip>
          <a:srcRect b="0" l="0" r="0" t="0"/>
          <a:stretch/>
        </p:blipFill>
        <p:spPr>
          <a:xfrm>
            <a:off x="4728054" y="1818991"/>
            <a:ext cx="7463945" cy="3665678"/>
          </a:xfrm>
          <a:prstGeom prst="rect">
            <a:avLst/>
          </a:prstGeom>
          <a:noFill/>
          <a:ln>
            <a:noFill/>
          </a:ln>
        </p:spPr>
      </p:pic>
      <p:pic>
        <p:nvPicPr>
          <p:cNvPr id="17" name="Google Shape;17;p24"/>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18" name="Google Shape;18;p24"/>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19" name="Google Shape;19;p24"/>
          <p:cNvSpPr/>
          <p:nvPr/>
        </p:nvSpPr>
        <p:spPr>
          <a:xfrm>
            <a:off x="1" y="2184266"/>
            <a:ext cx="310895" cy="1331189"/>
          </a:xfrm>
          <a:prstGeom prst="rect">
            <a:avLst/>
          </a:prstGeom>
          <a:solidFill>
            <a:srgbClr val="1BBC5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0" name="Google Shape;20;p24"/>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21" name="Google Shape;21;p24"/>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2" name="Google Shape;22;p24"/>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24"/>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4" name="Google Shape;24;p24"/>
          <p:cNvSpPr/>
          <p:nvPr/>
        </p:nvSpPr>
        <p:spPr>
          <a:xfrm flipH="1" rot="-5400000">
            <a:off x="-507419" y="4140073"/>
            <a:ext cx="1331189" cy="316348"/>
          </a:xfrm>
          <a:prstGeom prst="rect">
            <a:avLst/>
          </a:prstGeom>
          <a:solidFill>
            <a:srgbClr val="1BBC5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Κατακόρυφος τίτλος και Κείμενο" type="vertTitleAndTx">
  <p:cSld name="VERTICAL_TITLE_AND_VERTICAL_TEXT">
    <p:spTree>
      <p:nvGrpSpPr>
        <p:cNvPr id="73" name="Shape 73"/>
        <p:cNvGrpSpPr/>
        <p:nvPr/>
      </p:nvGrpSpPr>
      <p:grpSpPr>
        <a:xfrm>
          <a:off x="0" y="0"/>
          <a:ext cx="0" cy="0"/>
          <a:chOff x="0" y="0"/>
          <a:chExt cx="0" cy="0"/>
        </a:xfrm>
      </p:grpSpPr>
      <p:sp>
        <p:nvSpPr>
          <p:cNvPr id="74" name="Google Shape;74;p36"/>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36"/>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6" name="Google Shape;76;p3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3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3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Content - 2col">
  <p:cSld name="Title Subtitle Content - 2col">
    <p:spTree>
      <p:nvGrpSpPr>
        <p:cNvPr id="82" name="Shape 82"/>
        <p:cNvGrpSpPr/>
        <p:nvPr/>
      </p:nvGrpSpPr>
      <p:grpSpPr>
        <a:xfrm>
          <a:off x="0" y="0"/>
          <a:ext cx="0" cy="0"/>
          <a:chOff x="0" y="0"/>
          <a:chExt cx="0" cy="0"/>
        </a:xfrm>
      </p:grpSpPr>
      <p:sp>
        <p:nvSpPr>
          <p:cNvPr id="83" name="Google Shape;83;p2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26"/>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lvl1pPr indent="-228600" lvl="0" marL="457200" marR="0" rtl="0" algn="just">
              <a:lnSpc>
                <a:spcPct val="90000"/>
              </a:lnSpc>
              <a:spcBef>
                <a:spcPts val="1000"/>
              </a:spcBef>
              <a:spcAft>
                <a:spcPts val="0"/>
              </a:spcAft>
              <a:buClr>
                <a:schemeClr val="accent1"/>
              </a:buClr>
              <a:buSzPts val="2400"/>
              <a:buFont typeface="Arial"/>
              <a:buNone/>
              <a:defRPr b="1" i="0" sz="2400" u="none" cap="none" strike="noStrike">
                <a:solidFill>
                  <a:schemeClr val="accent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5" name="Google Shape;85;p26"/>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86" name="Shape 86"/>
        <p:cNvGrpSpPr/>
        <p:nvPr/>
      </p:nvGrpSpPr>
      <p:grpSpPr>
        <a:xfrm>
          <a:off x="0" y="0"/>
          <a:ext cx="0" cy="0"/>
          <a:chOff x="0" y="0"/>
          <a:chExt cx="0" cy="0"/>
        </a:xfrm>
      </p:grpSpPr>
      <p:sp>
        <p:nvSpPr>
          <p:cNvPr id="87" name="Google Shape;87;p27"/>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88" name="Google Shape;88;p27"/>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89" name="Google Shape;89;p27"/>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90" name="Google Shape;90;p27"/>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91" name="Google Shape;91;p27"/>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92" name="Google Shape;92;p27"/>
          <p:cNvGrpSpPr/>
          <p:nvPr/>
        </p:nvGrpSpPr>
        <p:grpSpPr>
          <a:xfrm>
            <a:off x="2179865" y="4729766"/>
            <a:ext cx="7832271" cy="1110328"/>
            <a:chOff x="2179603" y="4888792"/>
            <a:chExt cx="7798545" cy="1110328"/>
          </a:xfrm>
        </p:grpSpPr>
        <p:pic>
          <p:nvPicPr>
            <p:cNvPr id="93" name="Google Shape;93;p27"/>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94" name="Google Shape;94;p27"/>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95" name="Google Shape;95;p27"/>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96" name="Google Shape;96;p27"/>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97" name="Google Shape;97;p27"/>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98" name="Google Shape;98;p27"/>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99" name="Google Shape;99;p27"/>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100" name="Google Shape;100;p27"/>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101" name="Google Shape;101;p27"/>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102" name="Google Shape;102;p27"/>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103" name="Shape 103"/>
        <p:cNvGrpSpPr/>
        <p:nvPr/>
      </p:nvGrpSpPr>
      <p:grpSpPr>
        <a:xfrm>
          <a:off x="0" y="0"/>
          <a:ext cx="0" cy="0"/>
          <a:chOff x="0" y="0"/>
          <a:chExt cx="0" cy="0"/>
        </a:xfrm>
      </p:grpSpPr>
      <p:sp>
        <p:nvSpPr>
          <p:cNvPr id="104" name="Google Shape;104;p37"/>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5" name="Google Shape;105;p37"/>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Τίτλος και περιεχόμενο" type="obj">
  <p:cSld name="OBJECT">
    <p:spTree>
      <p:nvGrpSpPr>
        <p:cNvPr id="25" name="Shape 25"/>
        <p:cNvGrpSpPr/>
        <p:nvPr/>
      </p:nvGrpSpPr>
      <p:grpSpPr>
        <a:xfrm>
          <a:off x="0" y="0"/>
          <a:ext cx="0" cy="0"/>
          <a:chOff x="0" y="0"/>
          <a:chExt cx="0" cy="0"/>
        </a:xfrm>
      </p:grpSpPr>
      <p:sp>
        <p:nvSpPr>
          <p:cNvPr id="26" name="Google Shape;26;p2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28"/>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2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Κεφαλίδα ενότητας" type="secHead">
  <p:cSld name="SECTION_HEADER">
    <p:spTree>
      <p:nvGrpSpPr>
        <p:cNvPr id="31" name="Shape 31"/>
        <p:cNvGrpSpPr/>
        <p:nvPr/>
      </p:nvGrpSpPr>
      <p:grpSpPr>
        <a:xfrm>
          <a:off x="0" y="0"/>
          <a:ext cx="0" cy="0"/>
          <a:chOff x="0" y="0"/>
          <a:chExt cx="0" cy="0"/>
        </a:xfrm>
      </p:grpSpPr>
      <p:sp>
        <p:nvSpPr>
          <p:cNvPr id="32" name="Google Shape;32;p29"/>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Play"/>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29"/>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757575"/>
              </a:buClr>
              <a:buSzPts val="2400"/>
              <a:buNone/>
              <a:defRPr sz="2400">
                <a:solidFill>
                  <a:srgbClr val="757575"/>
                </a:solidFill>
              </a:defRPr>
            </a:lvl1pPr>
            <a:lvl2pPr indent="-228600" lvl="1" marL="914400" algn="l">
              <a:lnSpc>
                <a:spcPct val="90000"/>
              </a:lnSpc>
              <a:spcBef>
                <a:spcPts val="500"/>
              </a:spcBef>
              <a:spcAft>
                <a:spcPts val="0"/>
              </a:spcAft>
              <a:buClr>
                <a:srgbClr val="757575"/>
              </a:buClr>
              <a:buSzPts val="2000"/>
              <a:buNone/>
              <a:defRPr sz="2000">
                <a:solidFill>
                  <a:srgbClr val="757575"/>
                </a:solidFill>
              </a:defRPr>
            </a:lvl2pPr>
            <a:lvl3pPr indent="-228600" lvl="2" marL="1371600" algn="l">
              <a:lnSpc>
                <a:spcPct val="90000"/>
              </a:lnSpc>
              <a:spcBef>
                <a:spcPts val="500"/>
              </a:spcBef>
              <a:spcAft>
                <a:spcPts val="0"/>
              </a:spcAft>
              <a:buClr>
                <a:srgbClr val="757575"/>
              </a:buClr>
              <a:buSzPts val="1800"/>
              <a:buNone/>
              <a:defRPr sz="1800">
                <a:solidFill>
                  <a:srgbClr val="757575"/>
                </a:solidFill>
              </a:defRPr>
            </a:lvl3pPr>
            <a:lvl4pPr indent="-228600" lvl="3" marL="1828800" algn="l">
              <a:lnSpc>
                <a:spcPct val="90000"/>
              </a:lnSpc>
              <a:spcBef>
                <a:spcPts val="500"/>
              </a:spcBef>
              <a:spcAft>
                <a:spcPts val="0"/>
              </a:spcAft>
              <a:buClr>
                <a:srgbClr val="757575"/>
              </a:buClr>
              <a:buSzPts val="1600"/>
              <a:buNone/>
              <a:defRPr sz="1600">
                <a:solidFill>
                  <a:srgbClr val="757575"/>
                </a:solidFill>
              </a:defRPr>
            </a:lvl4pPr>
            <a:lvl5pPr indent="-228600" lvl="4" marL="2286000" algn="l">
              <a:lnSpc>
                <a:spcPct val="90000"/>
              </a:lnSpc>
              <a:spcBef>
                <a:spcPts val="500"/>
              </a:spcBef>
              <a:spcAft>
                <a:spcPts val="0"/>
              </a:spcAft>
              <a:buClr>
                <a:srgbClr val="757575"/>
              </a:buClr>
              <a:buSzPts val="1600"/>
              <a:buNone/>
              <a:defRPr sz="1600">
                <a:solidFill>
                  <a:srgbClr val="757575"/>
                </a:solidFill>
              </a:defRPr>
            </a:lvl5pPr>
            <a:lvl6pPr indent="-228600" lvl="5" marL="2743200" algn="l">
              <a:lnSpc>
                <a:spcPct val="90000"/>
              </a:lnSpc>
              <a:spcBef>
                <a:spcPts val="500"/>
              </a:spcBef>
              <a:spcAft>
                <a:spcPts val="0"/>
              </a:spcAft>
              <a:buClr>
                <a:srgbClr val="757575"/>
              </a:buClr>
              <a:buSzPts val="1600"/>
              <a:buNone/>
              <a:defRPr sz="1600">
                <a:solidFill>
                  <a:srgbClr val="757575"/>
                </a:solidFill>
              </a:defRPr>
            </a:lvl6pPr>
            <a:lvl7pPr indent="-228600" lvl="6" marL="3200400" algn="l">
              <a:lnSpc>
                <a:spcPct val="90000"/>
              </a:lnSpc>
              <a:spcBef>
                <a:spcPts val="500"/>
              </a:spcBef>
              <a:spcAft>
                <a:spcPts val="0"/>
              </a:spcAft>
              <a:buClr>
                <a:srgbClr val="757575"/>
              </a:buClr>
              <a:buSzPts val="1600"/>
              <a:buNone/>
              <a:defRPr sz="1600">
                <a:solidFill>
                  <a:srgbClr val="757575"/>
                </a:solidFill>
              </a:defRPr>
            </a:lvl7pPr>
            <a:lvl8pPr indent="-228600" lvl="7" marL="3657600" algn="l">
              <a:lnSpc>
                <a:spcPct val="90000"/>
              </a:lnSpc>
              <a:spcBef>
                <a:spcPts val="500"/>
              </a:spcBef>
              <a:spcAft>
                <a:spcPts val="0"/>
              </a:spcAft>
              <a:buClr>
                <a:srgbClr val="757575"/>
              </a:buClr>
              <a:buSzPts val="1600"/>
              <a:buNone/>
              <a:defRPr sz="1600">
                <a:solidFill>
                  <a:srgbClr val="757575"/>
                </a:solidFill>
              </a:defRPr>
            </a:lvl8pPr>
            <a:lvl9pPr indent="-228600" lvl="8" marL="4114800" algn="l">
              <a:lnSpc>
                <a:spcPct val="90000"/>
              </a:lnSpc>
              <a:spcBef>
                <a:spcPts val="500"/>
              </a:spcBef>
              <a:spcAft>
                <a:spcPts val="0"/>
              </a:spcAft>
              <a:buClr>
                <a:srgbClr val="757575"/>
              </a:buClr>
              <a:buSzPts val="1600"/>
              <a:buNone/>
              <a:defRPr sz="1600">
                <a:solidFill>
                  <a:srgbClr val="757575"/>
                </a:solidFill>
              </a:defRPr>
            </a:lvl9pPr>
          </a:lstStyle>
          <a:p/>
        </p:txBody>
      </p:sp>
      <p:sp>
        <p:nvSpPr>
          <p:cNvPr id="34" name="Google Shape;34;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Δύο περιεχόμενα" type="twoObj">
  <p:cSld name="TWO_OBJECTS">
    <p:spTree>
      <p:nvGrpSpPr>
        <p:cNvPr id="37" name="Shape 37"/>
        <p:cNvGrpSpPr/>
        <p:nvPr/>
      </p:nvGrpSpPr>
      <p:grpSpPr>
        <a:xfrm>
          <a:off x="0" y="0"/>
          <a:ext cx="0" cy="0"/>
          <a:chOff x="0" y="0"/>
          <a:chExt cx="0" cy="0"/>
        </a:xfrm>
      </p:grpSpPr>
      <p:sp>
        <p:nvSpPr>
          <p:cNvPr id="38" name="Google Shape;38;p3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30"/>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30"/>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Μόνο τίτλος" type="titleOnly">
  <p:cSld name="TITLE_ONLY">
    <p:spTree>
      <p:nvGrpSpPr>
        <p:cNvPr id="44" name="Shape 44"/>
        <p:cNvGrpSpPr/>
        <p:nvPr/>
      </p:nvGrpSpPr>
      <p:grpSpPr>
        <a:xfrm>
          <a:off x="0" y="0"/>
          <a:ext cx="0" cy="0"/>
          <a:chOff x="0" y="0"/>
          <a:chExt cx="0" cy="0"/>
        </a:xfrm>
      </p:grpSpPr>
      <p:sp>
        <p:nvSpPr>
          <p:cNvPr id="45" name="Google Shape;45;p3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Κενό" type="blank">
  <p:cSld name="BLANK">
    <p:spTree>
      <p:nvGrpSpPr>
        <p:cNvPr id="49" name="Shape 49"/>
        <p:cNvGrpSpPr/>
        <p:nvPr/>
      </p:nvGrpSpPr>
      <p:grpSpPr>
        <a:xfrm>
          <a:off x="0" y="0"/>
          <a:ext cx="0" cy="0"/>
          <a:chOff x="0" y="0"/>
          <a:chExt cx="0" cy="0"/>
        </a:xfrm>
      </p:grpSpPr>
      <p:sp>
        <p:nvSpPr>
          <p:cNvPr id="50" name="Google Shape;50;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Περιεχόμενο με λεζάντα" type="objTx">
  <p:cSld name="OBJECT_WITH_CAPTION_TEXT">
    <p:spTree>
      <p:nvGrpSpPr>
        <p:cNvPr id="53" name="Shape 53"/>
        <p:cNvGrpSpPr/>
        <p:nvPr/>
      </p:nvGrpSpPr>
      <p:grpSpPr>
        <a:xfrm>
          <a:off x="0" y="0"/>
          <a:ext cx="0" cy="0"/>
          <a:chOff x="0" y="0"/>
          <a:chExt cx="0" cy="0"/>
        </a:xfrm>
      </p:grpSpPr>
      <p:sp>
        <p:nvSpPr>
          <p:cNvPr id="54" name="Google Shape;54;p33"/>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Pla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33"/>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6" name="Google Shape;56;p33"/>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7" name="Google Shape;57;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Εικόνα με λεζάντα" type="picTx">
  <p:cSld name="PICTURE_WITH_CAPTION_TEXT">
    <p:spTree>
      <p:nvGrpSpPr>
        <p:cNvPr id="60" name="Shape 60"/>
        <p:cNvGrpSpPr/>
        <p:nvPr/>
      </p:nvGrpSpPr>
      <p:grpSpPr>
        <a:xfrm>
          <a:off x="0" y="0"/>
          <a:ext cx="0" cy="0"/>
          <a:chOff x="0" y="0"/>
          <a:chExt cx="0" cy="0"/>
        </a:xfrm>
      </p:grpSpPr>
      <p:sp>
        <p:nvSpPr>
          <p:cNvPr id="61" name="Google Shape;61;p34"/>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Pla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p34"/>
          <p:cNvSpPr/>
          <p:nvPr>
            <p:ph idx="2" type="pic"/>
          </p:nvPr>
        </p:nvSpPr>
        <p:spPr>
          <a:xfrm>
            <a:off x="5183188" y="987425"/>
            <a:ext cx="6172200" cy="4873625"/>
          </a:xfrm>
          <a:prstGeom prst="rect">
            <a:avLst/>
          </a:prstGeom>
          <a:noFill/>
          <a:ln>
            <a:noFill/>
          </a:ln>
        </p:spPr>
      </p:sp>
      <p:sp>
        <p:nvSpPr>
          <p:cNvPr id="63" name="Google Shape;63;p34"/>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4" name="Google Shape;64;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Τίτλος και Κατακόρυφο κείμενο" type="vertTx">
  <p:cSld name="VERTICAL_TEXT">
    <p:spTree>
      <p:nvGrpSpPr>
        <p:cNvPr id="67" name="Shape 67"/>
        <p:cNvGrpSpPr/>
        <p:nvPr/>
      </p:nvGrpSpPr>
      <p:grpSpPr>
        <a:xfrm>
          <a:off x="0" y="0"/>
          <a:ext cx="0" cy="0"/>
          <a:chOff x="0" y="0"/>
          <a:chExt cx="0" cy="0"/>
        </a:xfrm>
      </p:grpSpPr>
      <p:sp>
        <p:nvSpPr>
          <p:cNvPr id="68" name="Google Shape;68;p3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35"/>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Play"/>
              <a:buNone/>
              <a:defRPr b="0" i="0" sz="4400" u="none" cap="none" strike="noStrike">
                <a:solidFill>
                  <a:schemeClr val="dk1"/>
                </a:solidFill>
                <a:latin typeface="Play"/>
                <a:ea typeface="Play"/>
                <a:cs typeface="Play"/>
                <a:sym typeface="Play"/>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2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2" name="Google Shape;12;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757575"/>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3" name="Google Shape;13;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757575"/>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4" name="Google Shape;14;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79" name="Shape 79"/>
        <p:cNvGrpSpPr/>
        <p:nvPr/>
      </p:nvGrpSpPr>
      <p:grpSpPr>
        <a:xfrm>
          <a:off x="0" y="0"/>
          <a:ext cx="0" cy="0"/>
          <a:chOff x="0" y="0"/>
          <a:chExt cx="0" cy="0"/>
        </a:xfrm>
      </p:grpSpPr>
      <p:sp>
        <p:nvSpPr>
          <p:cNvPr id="80" name="Google Shape;80;p25"/>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81" name="Google Shape;81;p2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image" Target="../media/image2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 Id="rId3" Type="http://schemas.openxmlformats.org/officeDocument/2006/relationships/image" Target="../media/image24.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 Id="rId3" Type="http://schemas.openxmlformats.org/officeDocument/2006/relationships/image" Target="../media/image30.png"/><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 Id="rId3"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1" Type="http://schemas.openxmlformats.org/officeDocument/2006/relationships/image" Target="../media/image12.png"/><Relationship Id="rId10" Type="http://schemas.openxmlformats.org/officeDocument/2006/relationships/image" Target="../media/image13.png"/><Relationship Id="rId12" Type="http://schemas.openxmlformats.org/officeDocument/2006/relationships/image" Target="../media/image8.png"/><Relationship Id="rId1" Type="http://schemas.openxmlformats.org/officeDocument/2006/relationships/slideLayout" Target="../slideLayouts/slideLayout12.xml"/><Relationship Id="rId2" Type="http://schemas.openxmlformats.org/officeDocument/2006/relationships/notesSlide" Target="../notesSlides/notesSlide21.xml"/><Relationship Id="rId3" Type="http://schemas.openxmlformats.org/officeDocument/2006/relationships/image" Target="../media/image6.png"/><Relationship Id="rId4" Type="http://schemas.openxmlformats.org/officeDocument/2006/relationships/image" Target="../media/image9.png"/><Relationship Id="rId9" Type="http://schemas.openxmlformats.org/officeDocument/2006/relationships/image" Target="../media/image7.png"/><Relationship Id="rId5" Type="http://schemas.openxmlformats.org/officeDocument/2006/relationships/image" Target="../media/image17.jpg"/><Relationship Id="rId6" Type="http://schemas.openxmlformats.org/officeDocument/2006/relationships/image" Target="../media/image16.png"/><Relationship Id="rId7" Type="http://schemas.openxmlformats.org/officeDocument/2006/relationships/image" Target="../media/image10.png"/><Relationship Id="rId8" Type="http://schemas.openxmlformats.org/officeDocument/2006/relationships/image" Target="../media/image1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hyperlink" Target="https://www.youtube.com/watch?v=ufKpR4ZCohw" TargetMode="External"/><Relationship Id="rId4" Type="http://schemas.openxmlformats.org/officeDocument/2006/relationships/image" Target="../media/image32.png"/><Relationship Id="rId5" Type="http://schemas.openxmlformats.org/officeDocument/2006/relationships/hyperlink" Target="https://www.youtube.com/watch?v=ufKpR4ZCoh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1"/>
          <p:cNvSpPr txBox="1"/>
          <p:nvPr>
            <p:ph type="ctrTitle"/>
          </p:nvPr>
        </p:nvSpPr>
        <p:spPr>
          <a:xfrm>
            <a:off x="374726" y="2184268"/>
            <a:ext cx="4753865" cy="1334065"/>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800"/>
              </a:spcAft>
              <a:buSzPts val="2000"/>
              <a:buNone/>
            </a:pPr>
            <a:r>
              <a:rPr lang="en-US" sz="2200">
                <a:solidFill>
                  <a:schemeClr val="dk2"/>
                </a:solidFill>
              </a:rPr>
              <a:t>ΠΕ3: Επιμόρφωση εκπαιδευτικών για αυθεντική και συμπεριληπτική ως προς το φύλο εκπαίδευση στην πληροφορική</a:t>
            </a:r>
            <a:endParaRPr sz="2200">
              <a:solidFill>
                <a:schemeClr val="dk2"/>
              </a:solidFill>
            </a:endParaRPr>
          </a:p>
        </p:txBody>
      </p:sp>
      <p:sp>
        <p:nvSpPr>
          <p:cNvPr id="111" name="Google Shape;111;p1"/>
          <p:cNvSpPr txBox="1"/>
          <p:nvPr>
            <p:ph idx="1" type="subTitle"/>
          </p:nvPr>
        </p:nvSpPr>
        <p:spPr>
          <a:xfrm>
            <a:off x="401325" y="3651825"/>
            <a:ext cx="5166600" cy="1292700"/>
          </a:xfrm>
          <a:prstGeom prst="rect">
            <a:avLst/>
          </a:prstGeom>
          <a:noFill/>
          <a:ln>
            <a:noFill/>
          </a:ln>
        </p:spPr>
        <p:txBody>
          <a:bodyPr anchorCtr="0" anchor="ctr" bIns="45700" lIns="91425" spcFirstLastPara="1" rIns="91425" wrap="square" tIns="45700">
            <a:normAutofit/>
          </a:bodyPr>
          <a:lstStyle/>
          <a:p>
            <a:pPr indent="-406400" lvl="0" marL="457200" rtl="0" algn="l">
              <a:spcBef>
                <a:spcPts val="1000"/>
              </a:spcBef>
              <a:spcAft>
                <a:spcPts val="0"/>
              </a:spcAft>
              <a:buClr>
                <a:srgbClr val="1D1D1B"/>
              </a:buClr>
              <a:buSzPts val="1600"/>
              <a:buFont typeface="Arial"/>
              <a:buNone/>
            </a:pPr>
            <a:r>
              <a:rPr lang="en-US" sz="2800">
                <a:solidFill>
                  <a:srgbClr val="1D1D1B"/>
                </a:solidFill>
              </a:rPr>
              <a:t>Επιμορφωτικό σεμινάριο TINKER για τη δευτεροβάθμια εκπαίδευση</a:t>
            </a:r>
            <a:endParaRPr sz="22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10"/>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Βήματα της CFP</a:t>
            </a:r>
            <a:endParaRPr/>
          </a:p>
        </p:txBody>
      </p:sp>
      <p:grpSp>
        <p:nvGrpSpPr>
          <p:cNvPr id="173" name="Google Shape;173;p10"/>
          <p:cNvGrpSpPr/>
          <p:nvPr/>
        </p:nvGrpSpPr>
        <p:grpSpPr>
          <a:xfrm>
            <a:off x="160909" y="1255882"/>
            <a:ext cx="11876081" cy="4346234"/>
            <a:chOff x="5328" y="534175"/>
            <a:chExt cx="11876081" cy="4346234"/>
          </a:xfrm>
        </p:grpSpPr>
        <p:sp>
          <p:nvSpPr>
            <p:cNvPr id="174" name="Google Shape;174;p10"/>
            <p:cNvSpPr/>
            <p:nvPr/>
          </p:nvSpPr>
          <p:spPr>
            <a:xfrm rot="5400000">
              <a:off x="442268" y="2492978"/>
              <a:ext cx="1316129" cy="2190009"/>
            </a:xfrm>
            <a:prstGeom prst="corner">
              <a:avLst>
                <a:gd fmla="val 16120" name="adj1"/>
                <a:gd fmla="val 16110" name="adj2"/>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75" name="Google Shape;175;p10"/>
            <p:cNvSpPr/>
            <p:nvPr/>
          </p:nvSpPr>
          <p:spPr>
            <a:xfrm>
              <a:off x="222573" y="3147319"/>
              <a:ext cx="1977152" cy="173309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76" name="Google Shape;176;p10"/>
            <p:cNvSpPr txBox="1"/>
            <p:nvPr/>
          </p:nvSpPr>
          <p:spPr>
            <a:xfrm>
              <a:off x="222573" y="3147319"/>
              <a:ext cx="1977152" cy="1733090"/>
            </a:xfrm>
            <a:prstGeom prst="rect">
              <a:avLst/>
            </a:prstGeom>
            <a:noFill/>
            <a:ln>
              <a:noFill/>
            </a:ln>
          </p:spPr>
          <p:txBody>
            <a:bodyPr anchorCtr="0" anchor="t"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1" i="0" lang="en-US" sz="1700" u="none" cap="none" strike="noStrike">
                  <a:solidFill>
                    <a:srgbClr val="000000"/>
                  </a:solidFill>
                  <a:latin typeface="Calibri"/>
                  <a:ea typeface="Calibri"/>
                  <a:cs typeface="Calibri"/>
                  <a:sym typeface="Calibri"/>
                </a:rPr>
                <a:t>Επισκόπηση παρουσιαστή</a:t>
              </a:r>
              <a:endParaRPr b="1" i="0" sz="1700" u="none" cap="none" strike="noStrike">
                <a:solidFill>
                  <a:srgbClr val="000000"/>
                </a:solidFill>
                <a:latin typeface="Calibri"/>
                <a:ea typeface="Calibri"/>
                <a:cs typeface="Calibri"/>
                <a:sym typeface="Calibri"/>
              </a:endParaRPr>
            </a:p>
            <a:p>
              <a:pPr indent="0" lvl="0" marL="0" marR="0" rtl="0" algn="l">
                <a:lnSpc>
                  <a:spcPct val="90000"/>
                </a:lnSpc>
                <a:spcBef>
                  <a:spcPts val="700"/>
                </a:spcBef>
                <a:spcAft>
                  <a:spcPts val="0"/>
                </a:spcAft>
                <a:buClr>
                  <a:srgbClr val="000000"/>
                </a:buClr>
                <a:buSzPts val="1800"/>
                <a:buFont typeface="Arial"/>
                <a:buNone/>
              </a:pPr>
              <a:r>
                <a:rPr b="0" i="0" lang="en-US" sz="1500" u="none" cap="none" strike="noStrike">
                  <a:solidFill>
                    <a:srgbClr val="000000"/>
                  </a:solidFill>
                  <a:latin typeface="Calibri"/>
                  <a:ea typeface="Calibri"/>
                  <a:cs typeface="Calibri"/>
                  <a:sym typeface="Calibri"/>
                </a:rPr>
                <a:t>- Ο/Η παρουσιαστής/παρουσιάστρια μοιράζεται την ιδέα/το θέμα του και παρέχει το πλαίσιο για το τι θα κάνει.</a:t>
              </a:r>
              <a:endParaRPr b="0" i="0" sz="1500" u="none" cap="none" strike="noStrike">
                <a:solidFill>
                  <a:srgbClr val="000000"/>
                </a:solidFill>
                <a:latin typeface="Calibri"/>
                <a:ea typeface="Calibri"/>
                <a:cs typeface="Calibri"/>
                <a:sym typeface="Calibri"/>
              </a:endParaRPr>
            </a:p>
            <a:p>
              <a:pPr indent="0" lvl="0" marL="0" marR="0" rtl="0" algn="l">
                <a:lnSpc>
                  <a:spcPct val="90000"/>
                </a:lnSpc>
                <a:spcBef>
                  <a:spcPts val="630"/>
                </a:spcBef>
                <a:spcAft>
                  <a:spcPts val="0"/>
                </a:spcAft>
                <a:buClr>
                  <a:srgbClr val="000000"/>
                </a:buClr>
                <a:buSzPts val="1800"/>
                <a:buFont typeface="Arial"/>
                <a:buNone/>
              </a:pPr>
              <a:r>
                <a:rPr b="0" i="0" lang="en-US" sz="1500" u="none" cap="none" strike="noStrike">
                  <a:solidFill>
                    <a:srgbClr val="000000"/>
                  </a:solidFill>
                  <a:latin typeface="Calibri"/>
                  <a:ea typeface="Calibri"/>
                  <a:cs typeface="Calibri"/>
                  <a:sym typeface="Calibri"/>
                </a:rPr>
                <a:t>- Τα υπόλοιπα άτομα στην ομάδα σιωπούν.</a:t>
              </a:r>
              <a:endParaRPr b="0" i="0" sz="1500" u="none" cap="none" strike="noStrike">
                <a:solidFill>
                  <a:srgbClr val="000000"/>
                </a:solidFill>
                <a:latin typeface="Calibri"/>
                <a:ea typeface="Calibri"/>
                <a:cs typeface="Calibri"/>
                <a:sym typeface="Calibri"/>
              </a:endParaRPr>
            </a:p>
          </p:txBody>
        </p:sp>
        <p:sp>
          <p:nvSpPr>
            <p:cNvPr id="177" name="Google Shape;177;p10"/>
            <p:cNvSpPr/>
            <p:nvPr/>
          </p:nvSpPr>
          <p:spPr>
            <a:xfrm>
              <a:off x="1826678" y="2331747"/>
              <a:ext cx="373047" cy="373047"/>
            </a:xfrm>
            <a:prstGeom prst="triangle">
              <a:avLst>
                <a:gd fmla="val 100000" name="adj"/>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78" name="Google Shape;178;p10"/>
            <p:cNvSpPr/>
            <p:nvPr/>
          </p:nvSpPr>
          <p:spPr>
            <a:xfrm rot="5400000">
              <a:off x="2862689" y="1894042"/>
              <a:ext cx="1316129" cy="2190009"/>
            </a:xfrm>
            <a:prstGeom prst="corner">
              <a:avLst>
                <a:gd fmla="val 16120" name="adj1"/>
                <a:gd fmla="val 16110" name="adj2"/>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79" name="Google Shape;179;p10"/>
            <p:cNvSpPr/>
            <p:nvPr/>
          </p:nvSpPr>
          <p:spPr>
            <a:xfrm>
              <a:off x="2642994" y="2548383"/>
              <a:ext cx="1977152" cy="173309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80" name="Google Shape;180;p10"/>
            <p:cNvSpPr txBox="1"/>
            <p:nvPr/>
          </p:nvSpPr>
          <p:spPr>
            <a:xfrm>
              <a:off x="2642994" y="2548383"/>
              <a:ext cx="1977152" cy="1733090"/>
            </a:xfrm>
            <a:prstGeom prst="rect">
              <a:avLst/>
            </a:prstGeom>
            <a:noFill/>
            <a:ln>
              <a:noFill/>
            </a:ln>
          </p:spPr>
          <p:txBody>
            <a:bodyPr anchorCtr="0" anchor="t"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1" i="0" lang="en-US" sz="1700" u="none" cap="none" strike="noStrike">
                  <a:solidFill>
                    <a:srgbClr val="000000"/>
                  </a:solidFill>
                  <a:latin typeface="Calibri"/>
                  <a:ea typeface="Calibri"/>
                  <a:cs typeface="Calibri"/>
                  <a:sym typeface="Calibri"/>
                </a:rPr>
                <a:t>Διερευνητικές/ διευκρινιστικές ερωτήσεις</a:t>
              </a:r>
              <a:endParaRPr b="1" i="0" sz="1700" u="none" cap="none" strike="noStrike">
                <a:solidFill>
                  <a:srgbClr val="000000"/>
                </a:solidFill>
                <a:latin typeface="Calibri"/>
                <a:ea typeface="Calibri"/>
                <a:cs typeface="Calibri"/>
                <a:sym typeface="Calibri"/>
              </a:endParaRPr>
            </a:p>
            <a:p>
              <a:pPr indent="0" lvl="0" marL="0" marR="0" rtl="0" algn="l">
                <a:lnSpc>
                  <a:spcPct val="90000"/>
                </a:lnSpc>
                <a:spcBef>
                  <a:spcPts val="700"/>
                </a:spcBef>
                <a:spcAft>
                  <a:spcPts val="0"/>
                </a:spcAft>
                <a:buClr>
                  <a:srgbClr val="000000"/>
                </a:buClr>
                <a:buSzPts val="1800"/>
                <a:buFont typeface="Arial"/>
                <a:buNone/>
              </a:pPr>
              <a:r>
                <a:rPr b="0" i="0" lang="en-US" sz="1500" u="none" cap="none" strike="noStrike">
                  <a:solidFill>
                    <a:srgbClr val="000000"/>
                  </a:solidFill>
                  <a:latin typeface="Calibri"/>
                  <a:ea typeface="Calibri"/>
                  <a:cs typeface="Calibri"/>
                  <a:sym typeface="Calibri"/>
                </a:rPr>
                <a:t>- Τα μέλη της ομάδας υποβάλλουν διευκρινιστικές/ διερευνητικές ερωτήσεις σχετικά με την ιδέα/ το θέμα.</a:t>
              </a:r>
              <a:endParaRPr b="0" i="0" sz="1500" u="none" cap="none" strike="noStrike">
                <a:solidFill>
                  <a:srgbClr val="000000"/>
                </a:solidFill>
                <a:latin typeface="Calibri"/>
                <a:ea typeface="Calibri"/>
                <a:cs typeface="Calibri"/>
                <a:sym typeface="Calibri"/>
              </a:endParaRPr>
            </a:p>
            <a:p>
              <a:pPr indent="0" lvl="0" marL="0" marR="0" rtl="0" algn="l">
                <a:lnSpc>
                  <a:spcPct val="90000"/>
                </a:lnSpc>
                <a:spcBef>
                  <a:spcPts val="630"/>
                </a:spcBef>
                <a:spcAft>
                  <a:spcPts val="0"/>
                </a:spcAft>
                <a:buClr>
                  <a:srgbClr val="000000"/>
                </a:buClr>
                <a:buSzPts val="1800"/>
                <a:buFont typeface="Arial"/>
                <a:buNone/>
              </a:pPr>
              <a:r>
                <a:rPr b="0" i="0" lang="en-US" sz="1500" u="none" cap="none" strike="noStrike">
                  <a:solidFill>
                    <a:srgbClr val="000000"/>
                  </a:solidFill>
                  <a:latin typeface="Calibri"/>
                  <a:ea typeface="Calibri"/>
                  <a:cs typeface="Calibri"/>
                  <a:sym typeface="Calibri"/>
                </a:rPr>
                <a:t>- Δεν είναι ώρα να δοθούν συμβουλές ή να ασκηθεί κριτική. Το ζητούμενο είναι απλώς να αποκτηθεί σαφήνεια. </a:t>
              </a:r>
              <a:endParaRPr b="0" i="0" sz="1500" u="none" cap="none" strike="noStrike">
                <a:solidFill>
                  <a:srgbClr val="000000"/>
                </a:solidFill>
                <a:latin typeface="Calibri"/>
                <a:ea typeface="Calibri"/>
                <a:cs typeface="Calibri"/>
                <a:sym typeface="Calibri"/>
              </a:endParaRPr>
            </a:p>
          </p:txBody>
        </p:sp>
        <p:sp>
          <p:nvSpPr>
            <p:cNvPr id="181" name="Google Shape;181;p10"/>
            <p:cNvSpPr/>
            <p:nvPr/>
          </p:nvSpPr>
          <p:spPr>
            <a:xfrm>
              <a:off x="4247099" y="1732811"/>
              <a:ext cx="373047" cy="373047"/>
            </a:xfrm>
            <a:prstGeom prst="triangle">
              <a:avLst>
                <a:gd fmla="val 100000" name="adj"/>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82" name="Google Shape;182;p10"/>
            <p:cNvSpPr/>
            <p:nvPr/>
          </p:nvSpPr>
          <p:spPr>
            <a:xfrm rot="5400000">
              <a:off x="5283110" y="1295106"/>
              <a:ext cx="1316129" cy="2190009"/>
            </a:xfrm>
            <a:prstGeom prst="corner">
              <a:avLst>
                <a:gd fmla="val 16120" name="adj1"/>
                <a:gd fmla="val 16110" name="adj2"/>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83" name="Google Shape;183;p10"/>
            <p:cNvSpPr/>
            <p:nvPr/>
          </p:nvSpPr>
          <p:spPr>
            <a:xfrm>
              <a:off x="5063415" y="1949447"/>
              <a:ext cx="1977152" cy="173309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84" name="Google Shape;184;p10"/>
            <p:cNvSpPr txBox="1"/>
            <p:nvPr/>
          </p:nvSpPr>
          <p:spPr>
            <a:xfrm>
              <a:off x="5063415" y="1949447"/>
              <a:ext cx="1977152" cy="1733090"/>
            </a:xfrm>
            <a:prstGeom prst="rect">
              <a:avLst/>
            </a:prstGeom>
            <a:noFill/>
            <a:ln>
              <a:noFill/>
            </a:ln>
          </p:spPr>
          <p:txBody>
            <a:bodyPr anchorCtr="0" anchor="t"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1" i="0" lang="en-US" sz="1700" u="none" cap="none" strike="noStrike">
                  <a:solidFill>
                    <a:srgbClr val="000000"/>
                  </a:solidFill>
                  <a:latin typeface="Calibri"/>
                  <a:ea typeface="Calibri"/>
                  <a:cs typeface="Calibri"/>
                  <a:sym typeface="Calibri"/>
                </a:rPr>
                <a:t>Θερμή ανατροφοδότηση (μου αρέσει)</a:t>
              </a:r>
              <a:endParaRPr b="1" i="0" sz="1700" u="none" cap="none" strike="noStrike">
                <a:solidFill>
                  <a:srgbClr val="000000"/>
                </a:solidFill>
                <a:latin typeface="Calibri"/>
                <a:ea typeface="Calibri"/>
                <a:cs typeface="Calibri"/>
                <a:sym typeface="Calibri"/>
              </a:endParaRPr>
            </a:p>
            <a:p>
              <a:pPr indent="0" lvl="0" marL="0" marR="0" rtl="0" algn="l">
                <a:lnSpc>
                  <a:spcPct val="90000"/>
                </a:lnSpc>
                <a:spcBef>
                  <a:spcPts val="700"/>
                </a:spcBef>
                <a:spcAft>
                  <a:spcPts val="0"/>
                </a:spcAft>
                <a:buClr>
                  <a:srgbClr val="000000"/>
                </a:buClr>
                <a:buSzPts val="1800"/>
                <a:buFont typeface="Arial"/>
                <a:buNone/>
              </a:pPr>
              <a:r>
                <a:rPr b="0" i="0" lang="en-US" sz="1500" u="none" cap="none" strike="noStrike">
                  <a:solidFill>
                    <a:srgbClr val="000000"/>
                  </a:solidFill>
                  <a:latin typeface="Calibri"/>
                  <a:ea typeface="Calibri"/>
                  <a:cs typeface="Calibri"/>
                  <a:sym typeface="Calibri"/>
                </a:rPr>
                <a:t>- Τα μέλη της ομάδας μοιράζονται "θερμά" σχόλια με τον παρουσιαστή ξεκινώντας με τη φράση "Μου αρέσει...".</a:t>
              </a:r>
              <a:endParaRPr b="0" i="0" sz="1500" u="none" cap="none" strike="noStrike">
                <a:solidFill>
                  <a:srgbClr val="000000"/>
                </a:solidFill>
                <a:latin typeface="Calibri"/>
                <a:ea typeface="Calibri"/>
                <a:cs typeface="Calibri"/>
                <a:sym typeface="Calibri"/>
              </a:endParaRPr>
            </a:p>
            <a:p>
              <a:pPr indent="0" lvl="0" marL="0" marR="0" rtl="0" algn="l">
                <a:lnSpc>
                  <a:spcPct val="90000"/>
                </a:lnSpc>
                <a:spcBef>
                  <a:spcPts val="630"/>
                </a:spcBef>
                <a:spcAft>
                  <a:spcPts val="0"/>
                </a:spcAft>
                <a:buClr>
                  <a:srgbClr val="000000"/>
                </a:buClr>
                <a:buSzPts val="1800"/>
                <a:buFont typeface="Arial"/>
                <a:buNone/>
              </a:pPr>
              <a:r>
                <a:rPr b="0" i="0" lang="en-US" sz="1500" u="none" cap="none" strike="noStrike">
                  <a:solidFill>
                    <a:srgbClr val="000000"/>
                  </a:solidFill>
                  <a:latin typeface="Calibri"/>
                  <a:ea typeface="Calibri"/>
                  <a:cs typeface="Calibri"/>
                  <a:sym typeface="Calibri"/>
                </a:rPr>
                <a:t>- Ο/Η παρουσιαστής/παρουσιάστρια σιωπά και κρατάει σημειώσεις.</a:t>
              </a:r>
              <a:endParaRPr b="0" i="0" sz="1500" u="none" cap="none" strike="noStrike">
                <a:solidFill>
                  <a:srgbClr val="000000"/>
                </a:solidFill>
                <a:latin typeface="Calibri"/>
                <a:ea typeface="Calibri"/>
                <a:cs typeface="Calibri"/>
                <a:sym typeface="Calibri"/>
              </a:endParaRPr>
            </a:p>
          </p:txBody>
        </p:sp>
        <p:sp>
          <p:nvSpPr>
            <p:cNvPr id="185" name="Google Shape;185;p10"/>
            <p:cNvSpPr/>
            <p:nvPr/>
          </p:nvSpPr>
          <p:spPr>
            <a:xfrm>
              <a:off x="6667520" y="1133875"/>
              <a:ext cx="373047" cy="373047"/>
            </a:xfrm>
            <a:prstGeom prst="triangle">
              <a:avLst>
                <a:gd fmla="val 100000" name="adj"/>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86" name="Google Shape;186;p10"/>
            <p:cNvSpPr/>
            <p:nvPr/>
          </p:nvSpPr>
          <p:spPr>
            <a:xfrm rot="5400000">
              <a:off x="7703531" y="696171"/>
              <a:ext cx="1316129" cy="2190009"/>
            </a:xfrm>
            <a:prstGeom prst="corner">
              <a:avLst>
                <a:gd fmla="val 16120" name="adj1"/>
                <a:gd fmla="val 16110" name="adj2"/>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87" name="Google Shape;187;p10"/>
            <p:cNvSpPr/>
            <p:nvPr/>
          </p:nvSpPr>
          <p:spPr>
            <a:xfrm>
              <a:off x="7483836" y="1350512"/>
              <a:ext cx="1977152" cy="173309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88" name="Google Shape;188;p10"/>
            <p:cNvSpPr txBox="1"/>
            <p:nvPr/>
          </p:nvSpPr>
          <p:spPr>
            <a:xfrm>
              <a:off x="7483836" y="1350512"/>
              <a:ext cx="1977152" cy="1733090"/>
            </a:xfrm>
            <a:prstGeom prst="rect">
              <a:avLst/>
            </a:prstGeom>
            <a:noFill/>
            <a:ln>
              <a:noFill/>
            </a:ln>
          </p:spPr>
          <p:txBody>
            <a:bodyPr anchorCtr="0" anchor="t"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1" i="0" lang="en-US" sz="1700" u="none" cap="none" strike="noStrike">
                  <a:solidFill>
                    <a:srgbClr val="000000"/>
                  </a:solidFill>
                  <a:latin typeface="Calibri"/>
                  <a:ea typeface="Calibri"/>
                  <a:cs typeface="Calibri"/>
                  <a:sym typeface="Calibri"/>
                </a:rPr>
                <a:t>Ψυχρή ανατροφοδότηση </a:t>
              </a:r>
              <a:br>
                <a:rPr b="1" i="0" lang="en-US" sz="1700" u="none" cap="none" strike="noStrike">
                  <a:solidFill>
                    <a:srgbClr val="000000"/>
                  </a:solidFill>
                  <a:latin typeface="Calibri"/>
                  <a:ea typeface="Calibri"/>
                  <a:cs typeface="Calibri"/>
                  <a:sym typeface="Calibri"/>
                </a:rPr>
              </a:br>
              <a:r>
                <a:rPr b="1" i="0" lang="en-US" sz="1700" u="none" cap="none" strike="noStrike">
                  <a:solidFill>
                    <a:srgbClr val="000000"/>
                  </a:solidFill>
                  <a:latin typeface="Calibri"/>
                  <a:ea typeface="Calibri"/>
                  <a:cs typeface="Calibri"/>
                  <a:sym typeface="Calibri"/>
                </a:rPr>
                <a:t>(αναρωτιέμαι)</a:t>
              </a:r>
              <a:endParaRPr b="1" i="0" sz="1700" u="none" cap="none" strike="noStrike">
                <a:solidFill>
                  <a:srgbClr val="000000"/>
                </a:solidFill>
                <a:latin typeface="Calibri"/>
                <a:ea typeface="Calibri"/>
                <a:cs typeface="Calibri"/>
                <a:sym typeface="Calibri"/>
              </a:endParaRPr>
            </a:p>
            <a:p>
              <a:pPr indent="0" lvl="0" marL="0" marR="0" rtl="0" algn="l">
                <a:lnSpc>
                  <a:spcPct val="90000"/>
                </a:lnSpc>
                <a:spcBef>
                  <a:spcPts val="700"/>
                </a:spcBef>
                <a:spcAft>
                  <a:spcPts val="0"/>
                </a:spcAft>
                <a:buClr>
                  <a:srgbClr val="000000"/>
                </a:buClr>
                <a:buSzPts val="1800"/>
                <a:buFont typeface="Arial"/>
                <a:buNone/>
              </a:pPr>
              <a:r>
                <a:rPr b="0" i="0" lang="en-US" sz="1500" u="none" cap="none" strike="noStrike">
                  <a:solidFill>
                    <a:srgbClr val="000000"/>
                  </a:solidFill>
                  <a:latin typeface="Calibri"/>
                  <a:ea typeface="Calibri"/>
                  <a:cs typeface="Calibri"/>
                  <a:sym typeface="Calibri"/>
                </a:rPr>
                <a:t>- Τα μέλη της ομάδας μοιράζονται "ψυχρά" ανατροφοδότηση με τον παρουσιαστή ξεκινώντας με τη φράση "Αναρωτιέμαι...".</a:t>
              </a:r>
              <a:endParaRPr b="0" i="0" sz="1500" u="none" cap="none" strike="noStrike">
                <a:solidFill>
                  <a:srgbClr val="000000"/>
                </a:solidFill>
                <a:latin typeface="Calibri"/>
                <a:ea typeface="Calibri"/>
                <a:cs typeface="Calibri"/>
                <a:sym typeface="Calibri"/>
              </a:endParaRPr>
            </a:p>
            <a:p>
              <a:pPr indent="0" lvl="0" marL="0" marR="0" rtl="0" algn="l">
                <a:lnSpc>
                  <a:spcPct val="90000"/>
                </a:lnSpc>
                <a:spcBef>
                  <a:spcPts val="630"/>
                </a:spcBef>
                <a:spcAft>
                  <a:spcPts val="0"/>
                </a:spcAft>
                <a:buClr>
                  <a:srgbClr val="000000"/>
                </a:buClr>
                <a:buSzPts val="1800"/>
                <a:buFont typeface="Arial"/>
                <a:buNone/>
              </a:pPr>
              <a:r>
                <a:rPr b="0" i="0" lang="en-US" sz="1500" u="none" cap="none" strike="noStrike">
                  <a:solidFill>
                    <a:srgbClr val="000000"/>
                  </a:solidFill>
                  <a:latin typeface="Calibri"/>
                  <a:ea typeface="Calibri"/>
                  <a:cs typeface="Calibri"/>
                  <a:sym typeface="Calibri"/>
                </a:rPr>
                <a:t>- Ο/Η παρουσιαστής/παρουσιάστρια σιωπά και κρατά σημειώσεις</a:t>
              </a:r>
              <a:endParaRPr b="0" i="0" sz="1500" u="none" cap="none" strike="noStrike">
                <a:solidFill>
                  <a:srgbClr val="000000"/>
                </a:solidFill>
                <a:latin typeface="Calibri"/>
                <a:ea typeface="Calibri"/>
                <a:cs typeface="Calibri"/>
                <a:sym typeface="Calibri"/>
              </a:endParaRPr>
            </a:p>
          </p:txBody>
        </p:sp>
        <p:sp>
          <p:nvSpPr>
            <p:cNvPr id="189" name="Google Shape;189;p10"/>
            <p:cNvSpPr/>
            <p:nvPr/>
          </p:nvSpPr>
          <p:spPr>
            <a:xfrm>
              <a:off x="9087941" y="534940"/>
              <a:ext cx="373047" cy="373047"/>
            </a:xfrm>
            <a:prstGeom prst="triangle">
              <a:avLst>
                <a:gd fmla="val 100000" name="adj"/>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90" name="Google Shape;190;p10"/>
            <p:cNvSpPr/>
            <p:nvPr/>
          </p:nvSpPr>
          <p:spPr>
            <a:xfrm rot="5400000">
              <a:off x="10123952" y="97235"/>
              <a:ext cx="1316129" cy="2190009"/>
            </a:xfrm>
            <a:prstGeom prst="corner">
              <a:avLst>
                <a:gd fmla="val 16120" name="adj1"/>
                <a:gd fmla="val 16110" name="adj2"/>
              </a:avLst>
            </a:prstGeom>
            <a:solidFill>
              <a:srgbClr val="13C459"/>
            </a:solidFill>
            <a:ln cap="flat" cmpd="sng" w="25400">
              <a:solidFill>
                <a:srgbClr val="13C45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91" name="Google Shape;191;p10"/>
            <p:cNvSpPr/>
            <p:nvPr/>
          </p:nvSpPr>
          <p:spPr>
            <a:xfrm>
              <a:off x="9904257" y="751576"/>
              <a:ext cx="1977152" cy="173309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
          <p:nvSpPr>
            <p:cNvPr id="192" name="Google Shape;192;p10"/>
            <p:cNvSpPr txBox="1"/>
            <p:nvPr/>
          </p:nvSpPr>
          <p:spPr>
            <a:xfrm>
              <a:off x="9904257" y="751576"/>
              <a:ext cx="1977152" cy="1733090"/>
            </a:xfrm>
            <a:prstGeom prst="rect">
              <a:avLst/>
            </a:prstGeom>
            <a:noFill/>
            <a:ln>
              <a:noFill/>
            </a:ln>
          </p:spPr>
          <p:txBody>
            <a:bodyPr anchorCtr="0" anchor="t" bIns="76200" lIns="76200" spcFirstLastPara="1" rIns="76200" wrap="square" tIns="76200">
              <a:noAutofit/>
            </a:bodyPr>
            <a:lstStyle/>
            <a:p>
              <a:pPr indent="0" lvl="0" marL="0" marR="0" rtl="0" algn="l">
                <a:lnSpc>
                  <a:spcPct val="90000"/>
                </a:lnSpc>
                <a:spcBef>
                  <a:spcPts val="0"/>
                </a:spcBef>
                <a:spcAft>
                  <a:spcPts val="0"/>
                </a:spcAft>
                <a:buClr>
                  <a:srgbClr val="000000"/>
                </a:buClr>
                <a:buSzPts val="2000"/>
                <a:buFont typeface="Arial"/>
                <a:buNone/>
              </a:pPr>
              <a:r>
                <a:rPr b="1" i="0" lang="en-US" sz="1700" u="none" cap="none" strike="noStrike">
                  <a:solidFill>
                    <a:srgbClr val="000000"/>
                  </a:solidFill>
                  <a:latin typeface="Calibri"/>
                  <a:ea typeface="Calibri"/>
                  <a:cs typeface="Calibri"/>
                  <a:sym typeface="Calibri"/>
                </a:rPr>
                <a:t>Αναστοχασμός</a:t>
              </a:r>
              <a:endParaRPr b="1" i="0" sz="1700" u="none" cap="none" strike="noStrike">
                <a:solidFill>
                  <a:srgbClr val="000000"/>
                </a:solidFill>
                <a:latin typeface="Calibri"/>
                <a:ea typeface="Calibri"/>
                <a:cs typeface="Calibri"/>
                <a:sym typeface="Calibri"/>
              </a:endParaRPr>
            </a:p>
            <a:p>
              <a:pPr indent="0" lvl="0" marL="0" marR="0" rtl="0" algn="l">
                <a:lnSpc>
                  <a:spcPct val="90000"/>
                </a:lnSpc>
                <a:spcBef>
                  <a:spcPts val="700"/>
                </a:spcBef>
                <a:spcAft>
                  <a:spcPts val="0"/>
                </a:spcAft>
                <a:buClr>
                  <a:srgbClr val="000000"/>
                </a:buClr>
                <a:buSzPts val="1800"/>
                <a:buFont typeface="Arial"/>
                <a:buNone/>
              </a:pPr>
              <a:r>
                <a:rPr b="0" i="0" lang="en-US" sz="1500" u="none" cap="none" strike="noStrike">
                  <a:solidFill>
                    <a:srgbClr val="000000"/>
                  </a:solidFill>
                  <a:latin typeface="Calibri"/>
                  <a:ea typeface="Calibri"/>
                  <a:cs typeface="Calibri"/>
                  <a:sym typeface="Calibri"/>
                </a:rPr>
                <a:t>- Ο/Η παρουσιαστής/παρουσιάστρια αναστοχάζεται δυνατά με τα μέλη της ομάδας σχετικά με την ανατροφοδότηση που έλαβαν</a:t>
              </a:r>
              <a:endParaRPr b="0" i="0" sz="1500" u="none" cap="none" strike="noStrike">
                <a:solidFill>
                  <a:srgbClr val="000000"/>
                </a:solidFill>
                <a:latin typeface="Calibri"/>
                <a:ea typeface="Calibri"/>
                <a:cs typeface="Calibri"/>
                <a:sym typeface="Calibri"/>
              </a:endParaRPr>
            </a:p>
          </p:txBody>
        </p:sp>
      </p:grpSp>
      <p:sp>
        <p:nvSpPr>
          <p:cNvPr id="193" name="Google Shape;193;p10"/>
          <p:cNvSpPr/>
          <p:nvPr/>
        </p:nvSpPr>
        <p:spPr>
          <a:xfrm>
            <a:off x="149679" y="2728278"/>
            <a:ext cx="547290" cy="92333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5400"/>
              <a:buFont typeface="Arial"/>
              <a:buNone/>
            </a:pPr>
            <a:r>
              <a:rPr b="1" i="0" lang="en-US" sz="5100" u="none" cap="none" strike="noStrike">
                <a:solidFill>
                  <a:schemeClr val="accent5"/>
                </a:solidFill>
                <a:latin typeface="Arial"/>
                <a:ea typeface="Arial"/>
                <a:cs typeface="Arial"/>
                <a:sym typeface="Arial"/>
              </a:rPr>
              <a:t>1</a:t>
            </a:r>
            <a:endParaRPr b="1" i="0" sz="5100" u="none" cap="none" strike="noStrike">
              <a:solidFill>
                <a:schemeClr val="accent5"/>
              </a:solidFill>
              <a:latin typeface="Arial"/>
              <a:ea typeface="Arial"/>
              <a:cs typeface="Arial"/>
              <a:sym typeface="Arial"/>
            </a:endParaRPr>
          </a:p>
        </p:txBody>
      </p:sp>
      <p:sp>
        <p:nvSpPr>
          <p:cNvPr id="194" name="Google Shape;194;p10"/>
          <p:cNvSpPr/>
          <p:nvPr/>
        </p:nvSpPr>
        <p:spPr>
          <a:xfrm>
            <a:off x="2686550" y="2126557"/>
            <a:ext cx="547291" cy="92333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5400"/>
              <a:buFont typeface="Arial"/>
              <a:buNone/>
            </a:pPr>
            <a:r>
              <a:rPr b="1" i="0" lang="en-US" sz="5100" u="none" cap="none" strike="noStrike">
                <a:solidFill>
                  <a:schemeClr val="accent5"/>
                </a:solidFill>
                <a:latin typeface="Arial"/>
                <a:ea typeface="Arial"/>
                <a:cs typeface="Arial"/>
                <a:sym typeface="Arial"/>
              </a:rPr>
              <a:t>2</a:t>
            </a:r>
            <a:endParaRPr b="1" i="0" sz="5100" u="none" cap="none" strike="noStrike">
              <a:solidFill>
                <a:schemeClr val="accent5"/>
              </a:solidFill>
              <a:latin typeface="Arial"/>
              <a:ea typeface="Arial"/>
              <a:cs typeface="Arial"/>
              <a:sym typeface="Arial"/>
            </a:endParaRPr>
          </a:p>
        </p:txBody>
      </p:sp>
      <p:sp>
        <p:nvSpPr>
          <p:cNvPr id="195" name="Google Shape;195;p10"/>
          <p:cNvSpPr/>
          <p:nvPr/>
        </p:nvSpPr>
        <p:spPr>
          <a:xfrm>
            <a:off x="5099597" y="1565192"/>
            <a:ext cx="547291" cy="92333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5400"/>
              <a:buFont typeface="Arial"/>
              <a:buNone/>
            </a:pPr>
            <a:r>
              <a:rPr b="1" i="0" lang="en-US" sz="5100" u="none" cap="none" strike="noStrike">
                <a:solidFill>
                  <a:schemeClr val="accent5"/>
                </a:solidFill>
                <a:latin typeface="Arial"/>
                <a:ea typeface="Arial"/>
                <a:cs typeface="Arial"/>
                <a:sym typeface="Arial"/>
              </a:rPr>
              <a:t>3</a:t>
            </a:r>
            <a:endParaRPr b="1" i="0" sz="5100" u="none" cap="none" strike="noStrike">
              <a:solidFill>
                <a:schemeClr val="accent5"/>
              </a:solidFill>
              <a:latin typeface="Arial"/>
              <a:ea typeface="Arial"/>
              <a:cs typeface="Arial"/>
              <a:sym typeface="Arial"/>
            </a:endParaRPr>
          </a:p>
        </p:txBody>
      </p:sp>
      <p:sp>
        <p:nvSpPr>
          <p:cNvPr id="196" name="Google Shape;196;p10"/>
          <p:cNvSpPr/>
          <p:nvPr/>
        </p:nvSpPr>
        <p:spPr>
          <a:xfrm>
            <a:off x="7512644" y="1001929"/>
            <a:ext cx="547291" cy="92333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5400"/>
              <a:buFont typeface="Arial"/>
              <a:buNone/>
            </a:pPr>
            <a:r>
              <a:rPr b="1" i="0" lang="en-US" sz="5100" u="none" cap="none" strike="noStrike">
                <a:solidFill>
                  <a:schemeClr val="accent5"/>
                </a:solidFill>
                <a:latin typeface="Arial"/>
                <a:ea typeface="Arial"/>
                <a:cs typeface="Arial"/>
                <a:sym typeface="Arial"/>
              </a:rPr>
              <a:t>4</a:t>
            </a:r>
            <a:endParaRPr b="1" i="0" sz="5100" u="none" cap="none" strike="noStrike">
              <a:solidFill>
                <a:schemeClr val="accent5"/>
              </a:solidFill>
              <a:latin typeface="Arial"/>
              <a:ea typeface="Arial"/>
              <a:cs typeface="Arial"/>
              <a:sym typeface="Arial"/>
            </a:endParaRPr>
          </a:p>
        </p:txBody>
      </p:sp>
      <p:sp>
        <p:nvSpPr>
          <p:cNvPr id="197" name="Google Shape;197;p10"/>
          <p:cNvSpPr/>
          <p:nvPr/>
        </p:nvSpPr>
        <p:spPr>
          <a:xfrm>
            <a:off x="9865248" y="344338"/>
            <a:ext cx="547291" cy="92333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5400"/>
              <a:buFont typeface="Arial"/>
              <a:buNone/>
            </a:pPr>
            <a:r>
              <a:rPr b="1" i="0" lang="en-US" sz="5400" u="none" cap="none" strike="noStrike">
                <a:solidFill>
                  <a:schemeClr val="accent5"/>
                </a:solidFill>
                <a:latin typeface="Arial"/>
                <a:ea typeface="Arial"/>
                <a:cs typeface="Arial"/>
                <a:sym typeface="Arial"/>
              </a:rPr>
              <a:t>5</a:t>
            </a:r>
            <a:endParaRPr b="1" i="0" sz="5400" u="none" cap="none" strike="noStrike">
              <a:solidFill>
                <a:schemeClr val="accent5"/>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11"/>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Οφέλη &amp; μηχανισμοί της ΚΑλΠ</a:t>
            </a:r>
            <a:endParaRPr/>
          </a:p>
        </p:txBody>
      </p:sp>
      <p:sp>
        <p:nvSpPr>
          <p:cNvPr id="204" name="Google Shape;204;p11"/>
          <p:cNvSpPr txBox="1"/>
          <p:nvPr>
            <p:ph idx="2" type="body"/>
          </p:nvPr>
        </p:nvSpPr>
        <p:spPr>
          <a:xfrm>
            <a:off x="97970" y="1053110"/>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b="1" lang="en-US" sz="2400">
                <a:solidFill>
                  <a:srgbClr val="1BBC5C"/>
                </a:solidFill>
                <a:latin typeface="Calibri"/>
                <a:ea typeface="Calibri"/>
                <a:cs typeface="Calibri"/>
                <a:sym typeface="Calibri"/>
              </a:rPr>
              <a:t>Οφέλη</a:t>
            </a:r>
            <a:endParaRPr sz="2400">
              <a:solidFill>
                <a:srgbClr val="1BBC5C"/>
              </a:solidFill>
              <a:latin typeface="Calibri"/>
              <a:ea typeface="Calibri"/>
              <a:cs typeface="Calibri"/>
              <a:sym typeface="Calibri"/>
            </a:endParaRPr>
          </a:p>
          <a:p>
            <a:pPr indent="-228600" lvl="0" marL="457200" marR="0" rtl="0" algn="l">
              <a:lnSpc>
                <a:spcPct val="90000"/>
              </a:lnSpc>
              <a:spcBef>
                <a:spcPts val="1000"/>
              </a:spcBef>
              <a:spcAft>
                <a:spcPts val="0"/>
              </a:spcAft>
              <a:buClr>
                <a:schemeClr val="accent4"/>
              </a:buClr>
              <a:buSzPts val="1800"/>
              <a:buFont typeface="Arial"/>
              <a:buNone/>
            </a:pPr>
            <a:r>
              <a:rPr b="1" lang="en-US">
                <a:latin typeface="Calibri"/>
                <a:ea typeface="Calibri"/>
                <a:cs typeface="Calibri"/>
                <a:sym typeface="Calibri"/>
              </a:rPr>
              <a:t>Μεγαλύτερη άνεση με την ανατροφοδότηση</a:t>
            </a:r>
            <a:r>
              <a:rPr lang="en-US">
                <a:latin typeface="Calibri"/>
                <a:ea typeface="Calibri"/>
                <a:cs typeface="Calibri"/>
                <a:sym typeface="Calibri"/>
              </a:rPr>
              <a:t>: (Bambino, 2002): 45% αύξηση της αυτοπεποίθησης των εκπαιδευτικών</a:t>
            </a:r>
            <a:endParaRPr>
              <a:latin typeface="Calibri"/>
              <a:ea typeface="Calibri"/>
              <a:cs typeface="Calibri"/>
              <a:sym typeface="Calibri"/>
            </a:endParaRPr>
          </a:p>
          <a:p>
            <a:pPr indent="-228600" lvl="0" marL="457200" marR="0" rtl="0" algn="l">
              <a:lnSpc>
                <a:spcPct val="90000"/>
              </a:lnSpc>
              <a:spcBef>
                <a:spcPts val="1000"/>
              </a:spcBef>
              <a:spcAft>
                <a:spcPts val="0"/>
              </a:spcAft>
              <a:buClr>
                <a:schemeClr val="accent4"/>
              </a:buClr>
              <a:buSzPts val="1800"/>
              <a:buFont typeface="Arial"/>
              <a:buNone/>
            </a:pPr>
            <a:r>
              <a:rPr b="1" lang="en-US">
                <a:latin typeface="Calibri"/>
                <a:ea typeface="Calibri"/>
                <a:cs typeface="Calibri"/>
                <a:sym typeface="Calibri"/>
              </a:rPr>
              <a:t>Βελτίωση της συμμετοχικότητας των μαθημάτων</a:t>
            </a:r>
            <a:r>
              <a:rPr lang="en-US">
                <a:latin typeface="Calibri"/>
                <a:ea typeface="Calibri"/>
                <a:cs typeface="Calibri"/>
                <a:sym typeface="Calibri"/>
              </a:rPr>
              <a:t>: Οι εκπαιδευτικοί δημιούργησαν μαθήματα χωρίς αποκλεισμούς μετά από 3 κύκλους αναθεώρησης (Koch et al., 2020)</a:t>
            </a:r>
            <a:endParaRPr>
              <a:latin typeface="Calibri"/>
              <a:ea typeface="Calibri"/>
              <a:cs typeface="Calibri"/>
              <a:sym typeface="Calibri"/>
            </a:endParaRPr>
          </a:p>
          <a:p>
            <a:pPr indent="-228600" lvl="0" marL="457200" marR="0" rtl="0" algn="l">
              <a:lnSpc>
                <a:spcPct val="90000"/>
              </a:lnSpc>
              <a:spcBef>
                <a:spcPts val="1000"/>
              </a:spcBef>
              <a:spcAft>
                <a:spcPts val="0"/>
              </a:spcAft>
              <a:buClr>
                <a:schemeClr val="accent4"/>
              </a:buClr>
              <a:buSzPts val="1800"/>
              <a:buFont typeface="Arial"/>
              <a:buNone/>
            </a:pPr>
            <a:r>
              <a:rPr b="1" lang="en-US">
                <a:latin typeface="Calibri"/>
                <a:ea typeface="Calibri"/>
                <a:cs typeface="Calibri"/>
                <a:sym typeface="Calibri"/>
              </a:rPr>
              <a:t>Μεγαλύτερος αντίκτυπος στην πρακτική</a:t>
            </a:r>
            <a:r>
              <a:rPr lang="en-US">
                <a:latin typeface="Calibri"/>
                <a:ea typeface="Calibri"/>
                <a:cs typeface="Calibri"/>
                <a:sym typeface="Calibri"/>
              </a:rPr>
              <a:t>: Οι εκπαιδευτικοί ανέφεραν 2,3× μεγαλύτερη βελτίωση στην ποιότητα του μαθήματος</a:t>
            </a:r>
            <a:endParaRPr>
              <a:latin typeface="Calibri"/>
              <a:ea typeface="Calibri"/>
              <a:cs typeface="Calibri"/>
              <a:sym typeface="Calibri"/>
            </a:endParaRPr>
          </a:p>
          <a:p>
            <a:pPr indent="-228600" lvl="0" marL="457200" marR="0" rtl="0" algn="l">
              <a:lnSpc>
                <a:spcPct val="90000"/>
              </a:lnSpc>
              <a:spcBef>
                <a:spcPts val="1000"/>
              </a:spcBef>
              <a:spcAft>
                <a:spcPts val="0"/>
              </a:spcAft>
              <a:buClr>
                <a:schemeClr val="accent4"/>
              </a:buClr>
              <a:buSzPts val="1800"/>
              <a:buFont typeface="Arial"/>
              <a:buNone/>
            </a:pPr>
            <a:r>
              <a:rPr b="1" lang="en-US">
                <a:latin typeface="Calibri"/>
                <a:ea typeface="Calibri"/>
                <a:cs typeface="Calibri"/>
                <a:sym typeface="Calibri"/>
              </a:rPr>
              <a:t>Αυξημένη χρήση συμπεριληπτικής γλώσσας</a:t>
            </a:r>
            <a:r>
              <a:rPr lang="en-US">
                <a:latin typeface="Calibri"/>
                <a:ea typeface="Calibri"/>
                <a:cs typeface="Calibri"/>
                <a:sym typeface="Calibri"/>
              </a:rPr>
              <a:t>: Οι εκπαιδευτικοί του Ηνωμένου Βασιλείου αναθεώρησαν τη γλώσσα με βάση το φύλο 89% συχνότερα από τις ομάδες ελέγχου (Bambino, 2002)</a:t>
            </a:r>
            <a:endParaRPr>
              <a:latin typeface="Calibri"/>
              <a:ea typeface="Calibri"/>
              <a:cs typeface="Calibri"/>
              <a:sym typeface="Calibri"/>
            </a:endParaRPr>
          </a:p>
          <a:p>
            <a:pPr indent="-228600" lvl="0" marL="457200" marR="0" rtl="0" algn="l">
              <a:lnSpc>
                <a:spcPct val="90000"/>
              </a:lnSpc>
              <a:spcBef>
                <a:spcPts val="1000"/>
              </a:spcBef>
              <a:spcAft>
                <a:spcPts val="0"/>
              </a:spcAft>
              <a:buClr>
                <a:schemeClr val="accent4"/>
              </a:buClr>
              <a:buSzPts val="1800"/>
              <a:buFont typeface="Arial"/>
              <a:buNone/>
            </a:pPr>
            <a:r>
              <a:t/>
            </a:r>
            <a:endParaRPr>
              <a:latin typeface="Calibri"/>
              <a:ea typeface="Calibri"/>
              <a:cs typeface="Calibri"/>
              <a:sym typeface="Calibri"/>
            </a:endParaRPr>
          </a:p>
          <a:p>
            <a:pPr indent="-228600" lvl="0" marL="457200" marR="0" rtl="0" algn="l">
              <a:lnSpc>
                <a:spcPct val="90000"/>
              </a:lnSpc>
              <a:spcBef>
                <a:spcPts val="1000"/>
              </a:spcBef>
              <a:spcAft>
                <a:spcPts val="0"/>
              </a:spcAft>
              <a:buClr>
                <a:schemeClr val="accent4"/>
              </a:buClr>
              <a:buSzPts val="1800"/>
              <a:buFont typeface="Arial"/>
              <a:buNone/>
            </a:pPr>
            <a:r>
              <a:rPr b="1" lang="en-US" sz="2400">
                <a:solidFill>
                  <a:srgbClr val="1BBC5C"/>
                </a:solidFill>
                <a:latin typeface="Calibri"/>
                <a:ea typeface="Calibri"/>
                <a:cs typeface="Calibri"/>
                <a:sym typeface="Calibri"/>
              </a:rPr>
              <a:t>Μηχανισμοί</a:t>
            </a:r>
            <a:endParaRPr sz="2400">
              <a:solidFill>
                <a:srgbClr val="1BBC5C"/>
              </a:solidFill>
              <a:latin typeface="Calibri"/>
              <a:ea typeface="Calibri"/>
              <a:cs typeface="Calibri"/>
              <a:sym typeface="Calibri"/>
            </a:endParaRPr>
          </a:p>
          <a:p>
            <a:pPr indent="-285750" lvl="0" marL="514350" rtl="0" algn="l">
              <a:lnSpc>
                <a:spcPct val="90000"/>
              </a:lnSpc>
              <a:spcBef>
                <a:spcPts val="1000"/>
              </a:spcBef>
              <a:spcAft>
                <a:spcPts val="0"/>
              </a:spcAft>
              <a:buSzPts val="1800"/>
              <a:buFont typeface="Arial"/>
              <a:buChar char="•"/>
            </a:pPr>
            <a:r>
              <a:rPr lang="en-US">
                <a:latin typeface="Calibri"/>
                <a:ea typeface="Calibri"/>
                <a:cs typeface="Calibri"/>
                <a:sym typeface="Calibri"/>
              </a:rPr>
              <a:t>Μη επικριτικές ερωτήσεις δημιουργούν εμπιστοσύνη και ανοικτό διάλογο</a:t>
            </a:r>
            <a:endParaRPr>
              <a:latin typeface="Calibri"/>
              <a:ea typeface="Calibri"/>
              <a:cs typeface="Calibri"/>
              <a:sym typeface="Calibri"/>
            </a:endParaRPr>
          </a:p>
          <a:p>
            <a:pPr indent="-285750" lvl="0" marL="514350" rtl="0" algn="l">
              <a:lnSpc>
                <a:spcPct val="90000"/>
              </a:lnSpc>
              <a:spcBef>
                <a:spcPts val="1000"/>
              </a:spcBef>
              <a:spcAft>
                <a:spcPts val="0"/>
              </a:spcAft>
              <a:buSzPts val="1800"/>
              <a:buFont typeface="Arial"/>
              <a:buChar char="•"/>
            </a:pPr>
            <a:r>
              <a:rPr lang="en-US">
                <a:latin typeface="Calibri"/>
                <a:ea typeface="Calibri"/>
                <a:cs typeface="Calibri"/>
                <a:sym typeface="Calibri"/>
              </a:rPr>
              <a:t>Οι ήπιες διατυπώσεις όπως "Αναρωτιέμαι..." ενεργοποιούν την επίλυση προβλημάτων και ενθαρρύνουν τον προβληματισμό χωρίς ντροπή</a:t>
            </a:r>
            <a:endParaRPr>
              <a:latin typeface="Calibri"/>
              <a:ea typeface="Calibri"/>
              <a:cs typeface="Calibri"/>
              <a:sym typeface="Calibri"/>
            </a:endParaRPr>
          </a:p>
          <a:p>
            <a:pPr indent="-285750" lvl="0" marL="514350" rtl="0" algn="l">
              <a:lnSpc>
                <a:spcPct val="90000"/>
              </a:lnSpc>
              <a:spcBef>
                <a:spcPts val="1000"/>
              </a:spcBef>
              <a:spcAft>
                <a:spcPts val="0"/>
              </a:spcAft>
              <a:buSzPts val="1800"/>
              <a:buFont typeface="Arial"/>
              <a:buChar char="•"/>
            </a:pPr>
            <a:r>
              <a:rPr lang="en-US">
                <a:latin typeface="Calibri"/>
                <a:ea typeface="Calibri"/>
                <a:cs typeface="Calibri"/>
                <a:sym typeface="Calibri"/>
              </a:rPr>
              <a:t>Αποφεύγεται η αμυντικότητα που προκαλείται από την άμεση κριτική (π.χ. "Αυτό είναι αποκλεισμός")</a:t>
            </a:r>
            <a:endParaRPr>
              <a:latin typeface="Calibri"/>
              <a:ea typeface="Calibri"/>
              <a:cs typeface="Calibri"/>
              <a:sym typeface="Calibri"/>
            </a:endParaRPr>
          </a:p>
          <a:p>
            <a:pPr indent="-228600" lvl="0" marL="457200" rtl="0" algn="l">
              <a:lnSpc>
                <a:spcPct val="90000"/>
              </a:lnSpc>
              <a:spcBef>
                <a:spcPts val="1000"/>
              </a:spcBef>
              <a:spcAft>
                <a:spcPts val="0"/>
              </a:spcAft>
              <a:buSzPts val="1800"/>
              <a:buNone/>
            </a:pPr>
            <a:r>
              <a:t/>
            </a:r>
            <a:endParaRPr>
              <a:latin typeface="Calibri"/>
              <a:ea typeface="Calibri"/>
              <a:cs typeface="Calibri"/>
              <a:sym typeface="Calibri"/>
            </a:endParaRPr>
          </a:p>
          <a:p>
            <a:pPr indent="-228600" lvl="0" marL="457200" rtl="0" algn="l">
              <a:lnSpc>
                <a:spcPct val="90000"/>
              </a:lnSpc>
              <a:spcBef>
                <a:spcPts val="1000"/>
              </a:spcBef>
              <a:spcAft>
                <a:spcPts val="0"/>
              </a:spcAft>
              <a:buSzPts val="1800"/>
              <a:buNone/>
            </a:pPr>
            <a:r>
              <a:t/>
            </a:r>
            <a:endParaRPr>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12"/>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sz="2800"/>
              <a:t>Δραστηριότητα 1: Επανεξέταση ενός σεναρίου πληροφορικής TINKER με την CFP</a:t>
            </a:r>
            <a:endParaRPr sz="2800"/>
          </a:p>
        </p:txBody>
      </p:sp>
      <p:sp>
        <p:nvSpPr>
          <p:cNvPr id="211" name="Google Shape;211;p12"/>
          <p:cNvSpPr txBox="1"/>
          <p:nvPr>
            <p:ph idx="2" type="body"/>
          </p:nvPr>
        </p:nvSpPr>
        <p:spPr>
          <a:xfrm>
            <a:off x="247650" y="1785257"/>
            <a:ext cx="11944350" cy="4429578"/>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b="1" i="1" lang="en-US">
                <a:latin typeface="Calibri"/>
                <a:ea typeface="Calibri"/>
                <a:cs typeface="Calibri"/>
                <a:sym typeface="Calibri"/>
              </a:rPr>
              <a:t>Σε ομάδες των 3 ατόμων - Ρόλοι: Ομαδοποίηση σε ομάδες των 3 ατόμων - Ρόλοι: Ομαδοποίηση σε ομάδες των 3 ατόμων:  </a:t>
            </a:r>
            <a:endParaRPr b="1">
              <a:latin typeface="Calibri"/>
              <a:ea typeface="Calibri"/>
              <a:cs typeface="Calibri"/>
              <a:sym typeface="Calibri"/>
            </a:endParaRPr>
          </a:p>
          <a:p>
            <a:pPr indent="-273050" lvl="0" marL="514350" rtl="0" algn="l">
              <a:lnSpc>
                <a:spcPct val="90000"/>
              </a:lnSpc>
              <a:spcBef>
                <a:spcPts val="1000"/>
              </a:spcBef>
              <a:spcAft>
                <a:spcPts val="0"/>
              </a:spcAft>
              <a:buSzPts val="1600"/>
              <a:buFont typeface="Arial"/>
              <a:buChar char="•"/>
            </a:pPr>
            <a:r>
              <a:rPr b="1" lang="en-US"/>
              <a:t>Παρουσιαστής/Προυσιάστρια</a:t>
            </a:r>
            <a:r>
              <a:rPr b="1" lang="en-US">
                <a:latin typeface="Calibri"/>
                <a:ea typeface="Calibri"/>
                <a:cs typeface="Calibri"/>
                <a:sym typeface="Calibri"/>
              </a:rPr>
              <a:t>: </a:t>
            </a:r>
            <a:r>
              <a:rPr lang="en-US">
                <a:latin typeface="Calibri"/>
                <a:ea typeface="Calibri"/>
                <a:cs typeface="Calibri"/>
                <a:sym typeface="Calibri"/>
              </a:rPr>
              <a:t>Εξηγεί το σενάριο και θέτει το ερώτημα εστίασης "</a:t>
            </a:r>
            <a:r>
              <a:rPr i="1" lang="en-US"/>
              <a:t>Πόσο αυθεντικό και χωρίς αποκλεισμούς είναι αυτό το μάθημα;".</a:t>
            </a:r>
            <a:endParaRPr>
              <a:latin typeface="Calibri"/>
              <a:ea typeface="Calibri"/>
              <a:cs typeface="Calibri"/>
              <a:sym typeface="Calibri"/>
            </a:endParaRPr>
          </a:p>
          <a:p>
            <a:pPr indent="-273050" lvl="0" marL="514350" rtl="0" algn="l">
              <a:lnSpc>
                <a:spcPct val="90000"/>
              </a:lnSpc>
              <a:spcBef>
                <a:spcPts val="1000"/>
              </a:spcBef>
              <a:spcAft>
                <a:spcPts val="0"/>
              </a:spcAft>
              <a:buSzPts val="1600"/>
              <a:buFont typeface="Arial"/>
              <a:buChar char="•"/>
            </a:pPr>
            <a:r>
              <a:rPr b="1" lang="en-US">
                <a:latin typeface="Calibri"/>
                <a:ea typeface="Calibri"/>
                <a:cs typeface="Calibri"/>
                <a:sym typeface="Calibri"/>
              </a:rPr>
              <a:t>Οι κριτικοί φίλοι (2 άτομα) θα δώσουν: </a:t>
            </a:r>
            <a:endParaRPr>
              <a:latin typeface="Calibri"/>
              <a:ea typeface="Calibri"/>
              <a:cs typeface="Calibri"/>
              <a:sym typeface="Calibri"/>
            </a:endParaRPr>
          </a:p>
          <a:p>
            <a:pPr indent="-355600" lvl="1" marL="914400" rtl="0" algn="l">
              <a:lnSpc>
                <a:spcPct val="90000"/>
              </a:lnSpc>
              <a:spcBef>
                <a:spcPts val="500"/>
              </a:spcBef>
              <a:spcAft>
                <a:spcPts val="0"/>
              </a:spcAft>
              <a:buSzPts val="2000"/>
              <a:buChar char="•"/>
            </a:pPr>
            <a:r>
              <a:rPr i="1" lang="en-US" sz="1800">
                <a:latin typeface="Calibri"/>
                <a:ea typeface="Calibri"/>
                <a:cs typeface="Calibri"/>
                <a:sym typeface="Calibri"/>
              </a:rPr>
              <a:t>Θερμή ανατροφοδότηση </a:t>
            </a:r>
            <a:r>
              <a:rPr lang="en-US" sz="1800">
                <a:latin typeface="Calibri"/>
                <a:ea typeface="Calibri"/>
                <a:cs typeface="Calibri"/>
                <a:sym typeface="Calibri"/>
              </a:rPr>
              <a:t>(Τι λειτουργεί καλά;) - "Μου αρέσει..."</a:t>
            </a:r>
            <a:endParaRPr sz="1800">
              <a:latin typeface="Calibri"/>
              <a:ea typeface="Calibri"/>
              <a:cs typeface="Calibri"/>
              <a:sym typeface="Calibri"/>
            </a:endParaRPr>
          </a:p>
          <a:p>
            <a:pPr indent="-355600" lvl="1" marL="914400" rtl="0" algn="l">
              <a:lnSpc>
                <a:spcPct val="90000"/>
              </a:lnSpc>
              <a:spcBef>
                <a:spcPts val="500"/>
              </a:spcBef>
              <a:spcAft>
                <a:spcPts val="0"/>
              </a:spcAft>
              <a:buSzPts val="2000"/>
              <a:buChar char="•"/>
            </a:pPr>
            <a:r>
              <a:rPr i="1" lang="en-US" sz="1800">
                <a:latin typeface="Calibri"/>
                <a:ea typeface="Calibri"/>
                <a:cs typeface="Calibri"/>
                <a:sym typeface="Calibri"/>
              </a:rPr>
              <a:t>Ψυχρή ανατροφοδότηση </a:t>
            </a:r>
            <a:r>
              <a:rPr lang="en-US" sz="1800">
                <a:latin typeface="Calibri"/>
                <a:ea typeface="Calibri"/>
                <a:cs typeface="Calibri"/>
                <a:sym typeface="Calibri"/>
              </a:rPr>
              <a:t>(Τι μπορεί να βελτιωθεί;) - "Αναρωτιέμαι...".</a:t>
            </a:r>
            <a:endParaRPr sz="1800">
              <a:latin typeface="Calibri"/>
              <a:ea typeface="Calibri"/>
              <a:cs typeface="Calibri"/>
              <a:sym typeface="Calibri"/>
            </a:endParaRPr>
          </a:p>
          <a:p>
            <a:pPr indent="-228600" lvl="0" marL="457200" marR="0" rtl="0" algn="l">
              <a:lnSpc>
                <a:spcPct val="90000"/>
              </a:lnSpc>
              <a:spcBef>
                <a:spcPts val="1000"/>
              </a:spcBef>
              <a:spcAft>
                <a:spcPts val="0"/>
              </a:spcAft>
              <a:buClr>
                <a:schemeClr val="accent4"/>
              </a:buClr>
              <a:buSzPts val="1800"/>
              <a:buFont typeface="Arial"/>
              <a:buNone/>
            </a:pPr>
            <a:r>
              <a:t/>
            </a:r>
            <a:endParaRPr b="1">
              <a:latin typeface="Calibri"/>
              <a:ea typeface="Calibri"/>
              <a:cs typeface="Calibri"/>
              <a:sym typeface="Calibri"/>
            </a:endParaRPr>
          </a:p>
          <a:p>
            <a:pPr indent="-228600" lvl="0" marL="457200" marR="0" rtl="0" algn="l">
              <a:lnSpc>
                <a:spcPct val="90000"/>
              </a:lnSpc>
              <a:spcBef>
                <a:spcPts val="1000"/>
              </a:spcBef>
              <a:spcAft>
                <a:spcPts val="0"/>
              </a:spcAft>
              <a:buClr>
                <a:schemeClr val="accent4"/>
              </a:buClr>
              <a:buSzPts val="1800"/>
              <a:buFont typeface="Arial"/>
              <a:buNone/>
            </a:pPr>
            <a:r>
              <a:rPr b="1" lang="en-US">
                <a:latin typeface="Calibri"/>
                <a:ea typeface="Calibri"/>
                <a:cs typeface="Calibri"/>
                <a:sym typeface="Calibri"/>
              </a:rPr>
              <a:t>Διαδικασία υλοποίησης: </a:t>
            </a:r>
            <a:endParaRPr b="1">
              <a:latin typeface="Calibri"/>
              <a:ea typeface="Calibri"/>
              <a:cs typeface="Calibri"/>
              <a:sym typeface="Calibri"/>
            </a:endParaRPr>
          </a:p>
          <a:p>
            <a:pPr indent="-330200" lvl="0" marL="571500" rtl="0" algn="l">
              <a:lnSpc>
                <a:spcPct val="90000"/>
              </a:lnSpc>
              <a:spcBef>
                <a:spcPts val="1000"/>
              </a:spcBef>
              <a:spcAft>
                <a:spcPts val="0"/>
              </a:spcAft>
              <a:buSzPts val="1600"/>
              <a:buFont typeface="Arial"/>
              <a:buAutoNum type="arabicPeriod"/>
            </a:pPr>
            <a:r>
              <a:rPr lang="en-US">
                <a:latin typeface="Calibri"/>
                <a:ea typeface="Calibri"/>
                <a:cs typeface="Calibri"/>
                <a:sym typeface="Calibri"/>
              </a:rPr>
              <a:t>Διάβασε το σενάριο (5 λεπτά)</a:t>
            </a:r>
            <a:endParaRPr>
              <a:latin typeface="Calibri"/>
              <a:ea typeface="Calibri"/>
              <a:cs typeface="Calibri"/>
              <a:sym typeface="Calibri"/>
            </a:endParaRPr>
          </a:p>
          <a:p>
            <a:pPr indent="-330200" lvl="0" marL="571500" rtl="0" algn="l">
              <a:lnSpc>
                <a:spcPct val="90000"/>
              </a:lnSpc>
              <a:spcBef>
                <a:spcPts val="1000"/>
              </a:spcBef>
              <a:spcAft>
                <a:spcPts val="0"/>
              </a:spcAft>
              <a:buSzPts val="1600"/>
              <a:buFont typeface="Arial"/>
              <a:buAutoNum type="arabicPeriod"/>
            </a:pPr>
            <a:r>
              <a:rPr lang="en-US"/>
              <a:t>Ο/Η παρουσιαστής/παρουσιάστρια</a:t>
            </a:r>
            <a:r>
              <a:rPr lang="en-US">
                <a:latin typeface="Calibri"/>
                <a:ea typeface="Calibri"/>
                <a:cs typeface="Calibri"/>
                <a:sym typeface="Calibri"/>
              </a:rPr>
              <a:t> μοιράζεται και ζητά ανατροφοδότηση (5 λεπτά) - Οι κριτικοί φίλοι ακούνε μόνο.</a:t>
            </a:r>
            <a:endParaRPr>
              <a:latin typeface="Calibri"/>
              <a:ea typeface="Calibri"/>
              <a:cs typeface="Calibri"/>
              <a:sym typeface="Calibri"/>
            </a:endParaRPr>
          </a:p>
          <a:p>
            <a:pPr indent="-330200" lvl="0" marL="571500" rtl="0" algn="l">
              <a:lnSpc>
                <a:spcPct val="90000"/>
              </a:lnSpc>
              <a:spcBef>
                <a:spcPts val="1000"/>
              </a:spcBef>
              <a:spcAft>
                <a:spcPts val="0"/>
              </a:spcAft>
              <a:buSzPts val="1600"/>
              <a:buFont typeface="Arial"/>
              <a:buAutoNum type="arabicPeriod"/>
            </a:pPr>
            <a:r>
              <a:rPr lang="en-US">
                <a:latin typeface="Calibri"/>
                <a:ea typeface="Calibri"/>
                <a:cs typeface="Calibri"/>
                <a:sym typeface="Calibri"/>
              </a:rPr>
              <a:t>Οι κριτικοί φίλοι συζητούν (15 λεπτά) - </a:t>
            </a:r>
            <a:r>
              <a:rPr lang="en-US"/>
              <a:t>Ο/Η παρουσιαστής/παρουσιάστρια</a:t>
            </a:r>
            <a:r>
              <a:rPr lang="en-US">
                <a:latin typeface="Calibri"/>
                <a:ea typeface="Calibri"/>
                <a:cs typeface="Calibri"/>
                <a:sym typeface="Calibri"/>
              </a:rPr>
              <a:t> ακούει μόνο.</a:t>
            </a:r>
            <a:endParaRPr>
              <a:latin typeface="Calibri"/>
              <a:ea typeface="Calibri"/>
              <a:cs typeface="Calibri"/>
              <a:sym typeface="Calibri"/>
            </a:endParaRPr>
          </a:p>
          <a:p>
            <a:pPr indent="-330200" lvl="0" marL="571500" rtl="0" algn="l">
              <a:lnSpc>
                <a:spcPct val="90000"/>
              </a:lnSpc>
              <a:spcBef>
                <a:spcPts val="1000"/>
              </a:spcBef>
              <a:spcAft>
                <a:spcPts val="0"/>
              </a:spcAft>
              <a:buSzPts val="1600"/>
              <a:buFont typeface="Arial"/>
              <a:buAutoNum type="arabicPeriod"/>
            </a:pPr>
            <a:r>
              <a:rPr lang="en-US"/>
              <a:t>Ο/Η παρουσιαστής/παρουσιάστρια</a:t>
            </a:r>
            <a:r>
              <a:rPr lang="en-US">
                <a:latin typeface="Calibri"/>
                <a:ea typeface="Calibri"/>
                <a:cs typeface="Calibri"/>
                <a:sym typeface="Calibri"/>
              </a:rPr>
              <a:t> προβληματίζεται (5 λεπτά)</a:t>
            </a:r>
            <a:endParaRPr>
              <a:latin typeface="Calibri"/>
              <a:ea typeface="Calibri"/>
              <a:cs typeface="Calibri"/>
              <a:sym typeface="Calibri"/>
            </a:endParaRPr>
          </a:p>
          <a:p>
            <a:pPr indent="-330200" lvl="0" marL="571500" rtl="0" algn="l">
              <a:lnSpc>
                <a:spcPct val="90000"/>
              </a:lnSpc>
              <a:spcBef>
                <a:spcPts val="1000"/>
              </a:spcBef>
              <a:spcAft>
                <a:spcPts val="0"/>
              </a:spcAft>
              <a:buSzPts val="1600"/>
              <a:buFont typeface="Arial"/>
              <a:buAutoNum type="arabicPeriod"/>
            </a:pPr>
            <a:r>
              <a:rPr lang="en-US">
                <a:latin typeface="Calibri"/>
                <a:ea typeface="Calibri"/>
                <a:cs typeface="Calibri"/>
                <a:sym typeface="Calibri"/>
              </a:rPr>
              <a:t>Αλλαγή ρόλων και επανάληψη (προαιρετικά - αν ο χρόνος το επιτρέπει)</a:t>
            </a:r>
            <a:endParaRPr>
              <a:latin typeface="Calibri"/>
              <a:ea typeface="Calibri"/>
              <a:cs typeface="Calibri"/>
              <a:sym typeface="Calibri"/>
            </a:endParaRPr>
          </a:p>
          <a:p>
            <a:pPr indent="0" lvl="0" marL="228600" rtl="0" algn="l">
              <a:lnSpc>
                <a:spcPct val="90000"/>
              </a:lnSpc>
              <a:spcBef>
                <a:spcPts val="1000"/>
              </a:spcBef>
              <a:spcAft>
                <a:spcPts val="0"/>
              </a:spcAft>
              <a:buSzPts val="1800"/>
              <a:buNone/>
            </a:pPr>
            <a:r>
              <a:t/>
            </a:r>
            <a:endParaRPr>
              <a:latin typeface="Calibri"/>
              <a:ea typeface="Calibri"/>
              <a:cs typeface="Calibri"/>
              <a:sym typeface="Calibri"/>
            </a:endParaRPr>
          </a:p>
          <a:p>
            <a:pPr indent="0" lvl="0" marL="228600" rtl="0" algn="l">
              <a:lnSpc>
                <a:spcPct val="90000"/>
              </a:lnSpc>
              <a:spcBef>
                <a:spcPts val="1000"/>
              </a:spcBef>
              <a:spcAft>
                <a:spcPts val="0"/>
              </a:spcAft>
              <a:buSzPts val="1800"/>
              <a:buNone/>
            </a:pPr>
            <a:r>
              <a:t/>
            </a:r>
            <a:endParaRPr>
              <a:latin typeface="Calibri"/>
              <a:ea typeface="Calibri"/>
              <a:cs typeface="Calibri"/>
              <a:sym typeface="Calibri"/>
            </a:endParaRPr>
          </a:p>
        </p:txBody>
      </p:sp>
      <p:sp>
        <p:nvSpPr>
          <p:cNvPr id="212" name="Google Shape;212;p12"/>
          <p:cNvSpPr txBox="1"/>
          <p:nvPr/>
        </p:nvSpPr>
        <p:spPr>
          <a:xfrm>
            <a:off x="442685" y="1176671"/>
            <a:ext cx="10863943"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Έντυπο σεναρίου:  "Αλγόριθμοι στα μέσα κοινωνικής δικτύωσης"</a:t>
            </a:r>
            <a:endParaRPr b="1" i="0" sz="2400" u="none" cap="none" strike="noStrike">
              <a:solidFill>
                <a:srgbClr val="000000"/>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pic>
        <p:nvPicPr>
          <p:cNvPr descr="Εικόνα που περιέχει κείμενο, στιγμιότυπο οθόνης, κύκλος, λογότυπο&#10;&#10;Το περιεχόμενο που δημιουργείται από τεχνολογία AI ενδέχεται να είναι εσφαλμένο." id="218" name="Google Shape;218;p13"/>
          <p:cNvPicPr preferRelativeResize="0"/>
          <p:nvPr/>
        </p:nvPicPr>
        <p:blipFill rotWithShape="1">
          <a:blip r:embed="rId3">
            <a:alphaModFix/>
          </a:blip>
          <a:srcRect b="0" l="0" r="0" t="0"/>
          <a:stretch/>
        </p:blipFill>
        <p:spPr>
          <a:xfrm>
            <a:off x="3236686" y="1073806"/>
            <a:ext cx="8955314" cy="5702552"/>
          </a:xfrm>
          <a:prstGeom prst="rect">
            <a:avLst/>
          </a:prstGeom>
          <a:noFill/>
          <a:ln>
            <a:noFill/>
          </a:ln>
        </p:spPr>
      </p:pic>
      <p:sp>
        <p:nvSpPr>
          <p:cNvPr id="219" name="Google Shape;219;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700"/>
              <a:t>Βαθμονομημένη αξιολόγηση από ομοτίμους/ομότιμες (CPR)</a:t>
            </a:r>
            <a:endParaRPr sz="3700"/>
          </a:p>
        </p:txBody>
      </p:sp>
      <p:sp>
        <p:nvSpPr>
          <p:cNvPr id="220" name="Google Shape;220;p13"/>
          <p:cNvSpPr txBox="1"/>
          <p:nvPr>
            <p:ph idx="2" type="body"/>
          </p:nvPr>
        </p:nvSpPr>
        <p:spPr>
          <a:xfrm>
            <a:off x="97971" y="1210894"/>
            <a:ext cx="373380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sz="2400"/>
              <a:t>Θεωρητικές ρίζες:</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Collins' cognitive apprenticeship (1989): Ορατότητα της σκέψης των εμπειρογνωμόνων: Κάνοντας ορατή τη σκέψη των εμπειρογνωμόνων.</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Αγκυροβολημένη διδασκαλία (Bransford et al., 1990): Ρουμπρίκες ως "άγκυρες".</a:t>
            </a:r>
            <a:endParaRPr sz="2400"/>
          </a:p>
          <a:p>
            <a:pPr indent="-228600" lvl="0" marL="457200" marR="0" rtl="0" algn="l">
              <a:lnSpc>
                <a:spcPct val="90000"/>
              </a:lnSpc>
              <a:spcBef>
                <a:spcPts val="1000"/>
              </a:spcBef>
              <a:spcAft>
                <a:spcPts val="0"/>
              </a:spcAft>
              <a:buClr>
                <a:schemeClr val="accent4"/>
              </a:buClr>
              <a:buSzPts val="1800"/>
              <a:buFont typeface="Arial"/>
              <a:buNone/>
            </a:pPr>
            <a:r>
              <a:t/>
            </a:r>
            <a:endParaRPr sz="24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Οφέλη της </a:t>
            </a:r>
            <a:r>
              <a:rPr lang="en-US" sz="3700"/>
              <a:t>CPR</a:t>
            </a:r>
            <a:endParaRPr/>
          </a:p>
        </p:txBody>
      </p:sp>
      <p:sp>
        <p:nvSpPr>
          <p:cNvPr id="227" name="Google Shape;227;p14"/>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sz="2400"/>
              <a:t>- Αυξάνει την αντικειμενικότητα και τη συνέπεια</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Ενισχύει την κριτική σκέψη και τη μεταγνώση</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Μειώνει τον φόρτο βαθμολόγησης για τους εκπαιδευτές</a:t>
            </a:r>
            <a:endParaRPr sz="2400"/>
          </a:p>
          <a:p>
            <a:pPr indent="-228600" lvl="0" marL="457200" marR="0" rtl="0" algn="l">
              <a:lnSpc>
                <a:spcPct val="90000"/>
              </a:lnSpc>
              <a:spcBef>
                <a:spcPts val="1000"/>
              </a:spcBef>
              <a:spcAft>
                <a:spcPts val="0"/>
              </a:spcAft>
              <a:buClr>
                <a:schemeClr val="accent4"/>
              </a:buClr>
              <a:buSzPts val="1800"/>
              <a:buFont typeface="Arial"/>
              <a:buNone/>
            </a:pPr>
            <a:r>
              <a:t/>
            </a:r>
            <a:endParaRPr sz="24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1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sz="2800"/>
              <a:t>Δραστηριότητα 2: Σχεδιασμός και αξιολόγηση σεναρίων πληροφορικής με CPR</a:t>
            </a:r>
            <a:endParaRPr sz="2800"/>
          </a:p>
        </p:txBody>
      </p:sp>
      <p:sp>
        <p:nvSpPr>
          <p:cNvPr id="234" name="Google Shape;234;p15"/>
          <p:cNvSpPr txBox="1"/>
          <p:nvPr>
            <p:ph idx="2" type="body"/>
          </p:nvPr>
        </p:nvSpPr>
        <p:spPr>
          <a:xfrm>
            <a:off x="123825" y="1168771"/>
            <a:ext cx="11944350" cy="5289179"/>
          </a:xfrm>
          <a:prstGeom prst="rect">
            <a:avLst/>
          </a:prstGeom>
          <a:noFill/>
          <a:ln>
            <a:noFill/>
          </a:ln>
        </p:spPr>
        <p:txBody>
          <a:bodyPr anchorCtr="0" anchor="t" bIns="45700" lIns="91425" spcFirstLastPara="1" rIns="91425" wrap="square" tIns="45700">
            <a:noAutofit/>
          </a:bodyPr>
          <a:lstStyle/>
          <a:p>
            <a:pPr indent="-457200" lvl="0" marL="457200" rtl="0" algn="l">
              <a:lnSpc>
                <a:spcPct val="90000"/>
              </a:lnSpc>
              <a:spcBef>
                <a:spcPts val="1000"/>
              </a:spcBef>
              <a:spcAft>
                <a:spcPts val="0"/>
              </a:spcAft>
              <a:buSzPts val="1800"/>
              <a:buFont typeface="Arial"/>
              <a:buChar char="•"/>
            </a:pPr>
            <a:r>
              <a:rPr lang="en-US" sz="2800">
                <a:latin typeface="Calibri"/>
                <a:ea typeface="Calibri"/>
                <a:cs typeface="Calibri"/>
                <a:sym typeface="Calibri"/>
              </a:rPr>
              <a:t>Γράψτε ένα σύντομο μαθησιακό σενάριο για τους μαθητές σας με βάση τη μεθοδολογία TINKER χρησιμοποιώντας το φυλλάδιο 1. </a:t>
            </a:r>
            <a:endParaRPr sz="2800">
              <a:latin typeface="Calibri"/>
              <a:ea typeface="Calibri"/>
              <a:cs typeface="Calibri"/>
              <a:sym typeface="Calibri"/>
            </a:endParaRPr>
          </a:p>
          <a:p>
            <a:pPr indent="-457200" lvl="0" marL="457200" rtl="0" algn="l">
              <a:lnSpc>
                <a:spcPct val="90000"/>
              </a:lnSpc>
              <a:spcBef>
                <a:spcPts val="1000"/>
              </a:spcBef>
              <a:spcAft>
                <a:spcPts val="0"/>
              </a:spcAft>
              <a:buSzPts val="1800"/>
              <a:buFont typeface="Arial"/>
              <a:buChar char="•"/>
            </a:pPr>
            <a:r>
              <a:rPr lang="en-US" sz="2800">
                <a:latin typeface="Calibri"/>
                <a:ea typeface="Calibri"/>
                <a:cs typeface="Calibri"/>
                <a:sym typeface="Calibri"/>
              </a:rPr>
              <a:t>Ανταλλάξτε το σενάριό σας με το άτομο που κάθεται δίπλα σας.</a:t>
            </a:r>
            <a:endParaRPr sz="2800">
              <a:latin typeface="Calibri"/>
              <a:ea typeface="Calibri"/>
              <a:cs typeface="Calibri"/>
              <a:sym typeface="Calibri"/>
            </a:endParaRPr>
          </a:p>
          <a:p>
            <a:pPr indent="-457200" lvl="0" marL="457200" rtl="0" algn="l">
              <a:lnSpc>
                <a:spcPct val="90000"/>
              </a:lnSpc>
              <a:spcBef>
                <a:spcPts val="1000"/>
              </a:spcBef>
              <a:spcAft>
                <a:spcPts val="0"/>
              </a:spcAft>
              <a:buSzPts val="1800"/>
              <a:buFont typeface="Arial"/>
              <a:buChar char="•"/>
            </a:pPr>
            <a:r>
              <a:rPr lang="en-US" sz="2800">
                <a:latin typeface="Calibri"/>
                <a:ea typeface="Calibri"/>
                <a:cs typeface="Calibri"/>
                <a:sym typeface="Calibri"/>
              </a:rPr>
              <a:t>Χρησιμοποιήστε το φυλλάδιο 2 για να αξιολογήσετε το σενάριο του συμμαθητή σας.</a:t>
            </a:r>
            <a:endParaRPr sz="2800">
              <a:latin typeface="Calibri"/>
              <a:ea typeface="Calibri"/>
              <a:cs typeface="Calibri"/>
              <a:sym typeface="Calibri"/>
            </a:endParaRPr>
          </a:p>
          <a:p>
            <a:pPr indent="0" lvl="0" marL="0" rtl="0" algn="l">
              <a:lnSpc>
                <a:spcPct val="90000"/>
              </a:lnSpc>
              <a:spcBef>
                <a:spcPts val="1000"/>
              </a:spcBef>
              <a:spcAft>
                <a:spcPts val="0"/>
              </a:spcAft>
              <a:buSzPts val="1800"/>
              <a:buNone/>
            </a:pPr>
            <a:r>
              <a:rPr lang="en-US" sz="2800">
                <a:latin typeface="Calibri"/>
                <a:ea typeface="Calibri"/>
                <a:cs typeface="Calibri"/>
                <a:sym typeface="Calibri"/>
              </a:rPr>
              <a:t> </a:t>
            </a:r>
            <a:endParaRPr sz="2800">
              <a:latin typeface="Calibri"/>
              <a:ea typeface="Calibri"/>
              <a:cs typeface="Calibri"/>
              <a:sym typeface="Calibri"/>
            </a:endParaRPr>
          </a:p>
          <a:p>
            <a:pPr indent="-228600" lvl="0" marL="457200" marR="0" rtl="0" algn="l">
              <a:lnSpc>
                <a:spcPct val="90000"/>
              </a:lnSpc>
              <a:spcBef>
                <a:spcPts val="1000"/>
              </a:spcBef>
              <a:spcAft>
                <a:spcPts val="0"/>
              </a:spcAft>
              <a:buClr>
                <a:schemeClr val="accent4"/>
              </a:buClr>
              <a:buSzPts val="1800"/>
              <a:buFont typeface="Arial"/>
              <a:buNone/>
            </a:pPr>
            <a:r>
              <a:rPr lang="en-US" sz="2800">
                <a:latin typeface="Calibri"/>
                <a:ea typeface="Calibri"/>
                <a:cs typeface="Calibri"/>
                <a:sym typeface="Calibri"/>
              </a:rPr>
              <a:t>Αναστοχασμός: </a:t>
            </a:r>
            <a:endParaRPr sz="2800">
              <a:latin typeface="Calibri"/>
              <a:ea typeface="Calibri"/>
              <a:cs typeface="Calibri"/>
              <a:sym typeface="Calibri"/>
            </a:endParaRPr>
          </a:p>
          <a:p>
            <a:pPr indent="-457200" lvl="0" marL="457200" rtl="0" algn="l">
              <a:lnSpc>
                <a:spcPct val="90000"/>
              </a:lnSpc>
              <a:spcBef>
                <a:spcPts val="1000"/>
              </a:spcBef>
              <a:spcAft>
                <a:spcPts val="0"/>
              </a:spcAft>
              <a:buSzPts val="1800"/>
              <a:buFont typeface="Calibri"/>
              <a:buChar char="-"/>
            </a:pPr>
            <a:r>
              <a:rPr lang="en-US" sz="2800">
                <a:latin typeface="Calibri"/>
                <a:ea typeface="Calibri"/>
                <a:cs typeface="Calibri"/>
                <a:sym typeface="Calibri"/>
              </a:rPr>
              <a:t>Τι μάθατε από την ανατροφοδότηση;</a:t>
            </a:r>
            <a:endParaRPr sz="2800">
              <a:latin typeface="Calibri"/>
              <a:ea typeface="Calibri"/>
              <a:cs typeface="Calibri"/>
              <a:sym typeface="Calibri"/>
            </a:endParaRPr>
          </a:p>
          <a:p>
            <a:pPr indent="-457200" lvl="0" marL="457200" rtl="0" algn="l">
              <a:lnSpc>
                <a:spcPct val="90000"/>
              </a:lnSpc>
              <a:spcBef>
                <a:spcPts val="1000"/>
              </a:spcBef>
              <a:spcAft>
                <a:spcPts val="0"/>
              </a:spcAft>
              <a:buSzPts val="1800"/>
              <a:buFont typeface="Calibri"/>
              <a:buChar char="-"/>
            </a:pPr>
            <a:r>
              <a:rPr lang="en-US" sz="2800">
                <a:latin typeface="Calibri"/>
                <a:ea typeface="Calibri"/>
                <a:cs typeface="Calibri"/>
                <a:sym typeface="Calibri"/>
              </a:rPr>
              <a:t>Πώς μπορεί να βοηθήσει το CPR στη βελτίωση του σχεδιασμού του μαθήματος και της συνεργασίας;</a:t>
            </a:r>
            <a:endParaRPr sz="2800">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1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Σύγκριση CFP με CPR</a:t>
            </a:r>
            <a:endParaRPr/>
          </a:p>
        </p:txBody>
      </p:sp>
      <p:pic>
        <p:nvPicPr>
          <p:cNvPr descr="Εικόνα που περιέχει κείμενο, στιγμιότυπο οθόνης, διάγραμμα, γραμματοσειρά&#10;&#10;Το περιεχόμενο που δημιουργείται από τεχνολογία AI ενδέχεται να είναι εσφαλμένο." id="241" name="Google Shape;241;p16"/>
          <p:cNvPicPr preferRelativeResize="0"/>
          <p:nvPr>
            <p:ph idx="2" type="body"/>
          </p:nvPr>
        </p:nvPicPr>
        <p:blipFill rotWithShape="1">
          <a:blip r:embed="rId3">
            <a:alphaModFix/>
          </a:blip>
          <a:srcRect b="0" l="0" r="0" t="0"/>
          <a:stretch/>
        </p:blipFill>
        <p:spPr>
          <a:xfrm>
            <a:off x="333829" y="1159102"/>
            <a:ext cx="5180333" cy="4539796"/>
          </a:xfrm>
          <a:prstGeom prst="rect">
            <a:avLst/>
          </a:prstGeom>
          <a:noFill/>
          <a:ln>
            <a:noFill/>
          </a:ln>
        </p:spPr>
      </p:pic>
      <p:pic>
        <p:nvPicPr>
          <p:cNvPr descr="Εικόνα που περιέχει κείμενο, στιγμιότυπο οθόνης, λογότυπο, γραμματοσειρά&#10;&#10;Το περιεχόμενο που δημιουργείται από τεχνολογία AI ενδέχεται να είναι εσφαλμένο." id="242" name="Google Shape;242;p16"/>
          <p:cNvPicPr preferRelativeResize="0"/>
          <p:nvPr>
            <p:ph idx="1" type="body"/>
          </p:nvPr>
        </p:nvPicPr>
        <p:blipFill rotWithShape="1">
          <a:blip r:embed="rId4">
            <a:alphaModFix/>
          </a:blip>
          <a:srcRect b="0" l="0" r="0" t="0"/>
          <a:stretch/>
        </p:blipFill>
        <p:spPr>
          <a:xfrm>
            <a:off x="5644675" y="902154"/>
            <a:ext cx="6213496" cy="5053692"/>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17"/>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Τι να χρησιμοποιήσετε;</a:t>
            </a:r>
            <a:endParaRPr/>
          </a:p>
        </p:txBody>
      </p:sp>
      <p:sp>
        <p:nvSpPr>
          <p:cNvPr id="249" name="Google Shape;249;p17"/>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rPr lang="en-US" sz="2800"/>
              <a:t>CFP ή CPR;</a:t>
            </a:r>
            <a:endParaRPr sz="2800"/>
          </a:p>
        </p:txBody>
      </p:sp>
      <p:sp>
        <p:nvSpPr>
          <p:cNvPr id="250" name="Google Shape;250;p17"/>
          <p:cNvSpPr txBox="1"/>
          <p:nvPr>
            <p:ph idx="2" type="body"/>
          </p:nvPr>
        </p:nvSpPr>
        <p:spPr>
          <a:xfrm>
            <a:off x="97971" y="4267200"/>
            <a:ext cx="11944350" cy="2484664"/>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1800"/>
              <a:buFont typeface="Arial"/>
              <a:buChar char="•"/>
            </a:pPr>
            <a:r>
              <a:rPr lang="en-US" sz="2400"/>
              <a:t>Χρησιμοποιήστε την CFP για </a:t>
            </a:r>
            <a:r>
              <a:rPr b="1" lang="en-US" sz="2400"/>
              <a:t>βαθύ προβληματισμό της πρακτικής</a:t>
            </a:r>
            <a:r>
              <a:rPr lang="en-US" sz="2400"/>
              <a:t>.</a:t>
            </a:r>
            <a:endParaRPr sz="2400"/>
          </a:p>
          <a:p>
            <a:pPr indent="-342900" lvl="0" marL="571500" rtl="0" algn="l">
              <a:lnSpc>
                <a:spcPct val="90000"/>
              </a:lnSpc>
              <a:spcBef>
                <a:spcPts val="1000"/>
              </a:spcBef>
              <a:spcAft>
                <a:spcPts val="0"/>
              </a:spcAft>
              <a:buSzPts val="1800"/>
              <a:buFont typeface="Arial"/>
              <a:buChar char="•"/>
            </a:pPr>
            <a:r>
              <a:rPr lang="en-US" sz="2400"/>
              <a:t>Χρησιμοποιήστε το CPR για </a:t>
            </a:r>
            <a:r>
              <a:rPr b="1" lang="en-US" sz="2400"/>
              <a:t>αξιολόγηση βάσει ρουμπρίκας</a:t>
            </a:r>
            <a:r>
              <a:rPr lang="en-US" sz="2400"/>
              <a:t>.</a:t>
            </a:r>
            <a:endParaRPr sz="2400"/>
          </a:p>
          <a:p>
            <a:pPr indent="-342900" lvl="0" marL="571500" rtl="0" algn="l">
              <a:lnSpc>
                <a:spcPct val="90000"/>
              </a:lnSpc>
              <a:spcBef>
                <a:spcPts val="1000"/>
              </a:spcBef>
              <a:spcAft>
                <a:spcPts val="0"/>
              </a:spcAft>
              <a:buSzPts val="1800"/>
              <a:buFont typeface="Arial"/>
              <a:buChar char="•"/>
            </a:pPr>
            <a:r>
              <a:rPr lang="en-US" sz="2400"/>
              <a:t>Συνδυάστε και τα δύο για </a:t>
            </a:r>
            <a:r>
              <a:rPr b="1" lang="en-US" sz="2400"/>
              <a:t>μέγιστο αντίκτυπο</a:t>
            </a:r>
            <a:r>
              <a:rPr lang="en-US" sz="2400"/>
              <a:t>.</a:t>
            </a:r>
            <a:endParaRPr sz="2400"/>
          </a:p>
        </p:txBody>
      </p:sp>
      <p:graphicFrame>
        <p:nvGraphicFramePr>
          <p:cNvPr id="251" name="Google Shape;251;p17"/>
          <p:cNvGraphicFramePr/>
          <p:nvPr/>
        </p:nvGraphicFramePr>
        <p:xfrm>
          <a:off x="263707" y="1485242"/>
          <a:ext cx="3000000" cy="3000000"/>
        </p:xfrm>
        <a:graphic>
          <a:graphicData uri="http://schemas.openxmlformats.org/drawingml/2006/table">
            <a:tbl>
              <a:tblPr>
                <a:noFill/>
                <a:tableStyleId>{68937591-898F-4D62-8A29-460D6F86E4FF}</a:tableStyleId>
              </a:tblPr>
              <a:tblGrid>
                <a:gridCol w="1890475"/>
                <a:gridCol w="4717150"/>
                <a:gridCol w="4978400"/>
              </a:tblGrid>
              <a:tr h="279400">
                <a:tc>
                  <a:txBody>
                    <a:bodyPr/>
                    <a:lstStyle/>
                    <a:p>
                      <a:pPr indent="0" lvl="0" marL="0" marR="0" rtl="0" algn="l">
                        <a:lnSpc>
                          <a:spcPct val="100000"/>
                        </a:lnSpc>
                        <a:spcBef>
                          <a:spcPts val="0"/>
                        </a:spcBef>
                        <a:spcAft>
                          <a:spcPts val="0"/>
                        </a:spcAft>
                        <a:buClr>
                          <a:srgbClr val="000000"/>
                        </a:buClr>
                        <a:buSzPts val="2200"/>
                        <a:buFont typeface="Arial"/>
                        <a:buNone/>
                      </a:pPr>
                      <a:r>
                        <a:rPr b="1" lang="en-US" sz="2200" u="none" cap="none" strike="noStrike">
                          <a:solidFill>
                            <a:schemeClr val="lt2"/>
                          </a:solidFill>
                          <a:latin typeface="Calibri"/>
                          <a:ea typeface="Calibri"/>
                          <a:cs typeface="Calibri"/>
                          <a:sym typeface="Calibri"/>
                        </a:rPr>
                        <a:t>Πρωτόκολλο</a:t>
                      </a:r>
                      <a:endParaRPr sz="2200" u="none" cap="none" strike="noStrike">
                        <a:solidFill>
                          <a:schemeClr val="lt2"/>
                        </a:solidFill>
                        <a:latin typeface="Calibri"/>
                        <a:ea typeface="Calibri"/>
                        <a:cs typeface="Calibri"/>
                        <a:sym typeface="Calibri"/>
                      </a:endParaRPr>
                    </a:p>
                  </a:txBody>
                  <a:tcPr marT="45725" marB="45725" marR="91450" marL="91450" anchor="ctr">
                    <a:solidFill>
                      <a:srgbClr val="1BBC5C"/>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US" sz="2200" u="none" cap="none" strike="noStrike">
                          <a:solidFill>
                            <a:schemeClr val="lt2"/>
                          </a:solidFill>
                          <a:latin typeface="Calibri"/>
                          <a:ea typeface="Calibri"/>
                          <a:cs typeface="Calibri"/>
                          <a:sym typeface="Calibri"/>
                        </a:rPr>
                        <a:t>Καλύτερο για</a:t>
                      </a:r>
                      <a:endParaRPr sz="2200" u="none" cap="none" strike="noStrike">
                        <a:solidFill>
                          <a:schemeClr val="lt2"/>
                        </a:solidFill>
                        <a:latin typeface="Calibri"/>
                        <a:ea typeface="Calibri"/>
                        <a:cs typeface="Calibri"/>
                        <a:sym typeface="Calibri"/>
                      </a:endParaRPr>
                    </a:p>
                  </a:txBody>
                  <a:tcPr marT="45725" marB="45725" marR="91450" marL="91450" anchor="ctr">
                    <a:solidFill>
                      <a:srgbClr val="1BBC5C"/>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US" sz="2200" u="none" cap="none" strike="noStrike">
                          <a:solidFill>
                            <a:schemeClr val="lt2"/>
                          </a:solidFill>
                          <a:latin typeface="Calibri"/>
                          <a:ea typeface="Calibri"/>
                          <a:cs typeface="Calibri"/>
                          <a:sym typeface="Calibri"/>
                        </a:rPr>
                        <a:t>Δυνατά σημεία</a:t>
                      </a:r>
                      <a:endParaRPr sz="2200" u="none" cap="none" strike="noStrike">
                        <a:solidFill>
                          <a:schemeClr val="lt2"/>
                        </a:solidFill>
                        <a:latin typeface="Calibri"/>
                        <a:ea typeface="Calibri"/>
                        <a:cs typeface="Calibri"/>
                        <a:sym typeface="Calibri"/>
                      </a:endParaRPr>
                    </a:p>
                  </a:txBody>
                  <a:tcPr marT="45725" marB="45725" marR="91450" marL="91450" anchor="ctr">
                    <a:solidFill>
                      <a:srgbClr val="1BBC5C"/>
                    </a:solidFill>
                  </a:tcPr>
                </a:tc>
              </a:tr>
              <a:tr h="279400">
                <a:tc>
                  <a:txBody>
                    <a:bodyPr/>
                    <a:lstStyle/>
                    <a:p>
                      <a:pPr indent="0" lvl="0" marL="0" marR="0" rtl="0" algn="l">
                        <a:lnSpc>
                          <a:spcPct val="100000"/>
                        </a:lnSpc>
                        <a:spcBef>
                          <a:spcPts val="0"/>
                        </a:spcBef>
                        <a:spcAft>
                          <a:spcPts val="0"/>
                        </a:spcAft>
                        <a:buClr>
                          <a:srgbClr val="000000"/>
                        </a:buClr>
                        <a:buSzPts val="2200"/>
                        <a:buFont typeface="Arial"/>
                        <a:buNone/>
                      </a:pPr>
                      <a:r>
                        <a:rPr b="1" lang="en-US" sz="2200" u="none" cap="none" strike="noStrike">
                          <a:latin typeface="Calibri"/>
                          <a:ea typeface="Calibri"/>
                          <a:cs typeface="Calibri"/>
                          <a:sym typeface="Calibri"/>
                        </a:rPr>
                        <a:t>CFP</a:t>
                      </a:r>
                      <a:endParaRPr sz="2200" u="none" cap="none" strike="noStrike">
                        <a:latin typeface="Calibri"/>
                        <a:ea typeface="Calibri"/>
                        <a:cs typeface="Calibri"/>
                        <a:sym typeface="Calibri"/>
                      </a:endParaRPr>
                    </a:p>
                  </a:txBody>
                  <a:tcPr marT="45725" marB="45725" marR="91450" marL="91450" anchor="ctr"/>
                </a:tc>
                <a:tc>
                  <a:txBody>
                    <a:bodyPr/>
                    <a:lstStyle/>
                    <a:p>
                      <a:pPr indent="0" lvl="0" marL="0" marR="0" rtl="0" algn="l">
                        <a:lnSpc>
                          <a:spcPct val="100000"/>
                        </a:lnSpc>
                        <a:spcBef>
                          <a:spcPts val="0"/>
                        </a:spcBef>
                        <a:spcAft>
                          <a:spcPts val="0"/>
                        </a:spcAft>
                        <a:buClr>
                          <a:srgbClr val="000000"/>
                        </a:buClr>
                        <a:buSzPts val="2200"/>
                        <a:buFont typeface="Arial"/>
                        <a:buNone/>
                      </a:pPr>
                      <a:r>
                        <a:rPr lang="en-US" sz="2200" u="none" cap="none" strike="noStrike">
                          <a:latin typeface="Calibri"/>
                          <a:ea typeface="Calibri"/>
                          <a:cs typeface="Calibri"/>
                          <a:sym typeface="Calibri"/>
                        </a:rPr>
                        <a:t>Βελτίωση της διδακτικής πρακτικής</a:t>
                      </a:r>
                      <a:endParaRPr sz="2200" u="none" cap="none" strike="noStrike">
                        <a:latin typeface="Calibri"/>
                        <a:ea typeface="Calibri"/>
                        <a:cs typeface="Calibri"/>
                        <a:sym typeface="Calibri"/>
                      </a:endParaRPr>
                    </a:p>
                  </a:txBody>
                  <a:tcPr marT="45725" marB="45725" marR="91450" marL="91450" anchor="ctr"/>
                </a:tc>
                <a:tc>
                  <a:txBody>
                    <a:bodyPr/>
                    <a:lstStyle/>
                    <a:p>
                      <a:pPr indent="0" lvl="0" marL="0" marR="0" rtl="0" algn="l">
                        <a:lnSpc>
                          <a:spcPct val="100000"/>
                        </a:lnSpc>
                        <a:spcBef>
                          <a:spcPts val="0"/>
                        </a:spcBef>
                        <a:spcAft>
                          <a:spcPts val="0"/>
                        </a:spcAft>
                        <a:buClr>
                          <a:srgbClr val="000000"/>
                        </a:buClr>
                        <a:buSzPts val="2200"/>
                        <a:buFont typeface="Arial"/>
                        <a:buNone/>
                      </a:pPr>
                      <a:r>
                        <a:rPr lang="en-US" sz="2200" u="none" cap="none" strike="noStrike">
                          <a:latin typeface="Calibri"/>
                          <a:ea typeface="Calibri"/>
                          <a:cs typeface="Calibri"/>
                          <a:sym typeface="Calibri"/>
                        </a:rPr>
                        <a:t>Προωθεί τον αναστοχαστικό διάλογο, οικοδομεί εμπιστοσύνη</a:t>
                      </a:r>
                      <a:endParaRPr sz="2200" u="none" cap="none" strike="noStrike">
                        <a:latin typeface="Calibri"/>
                        <a:ea typeface="Calibri"/>
                        <a:cs typeface="Calibri"/>
                        <a:sym typeface="Calibri"/>
                      </a:endParaRPr>
                    </a:p>
                  </a:txBody>
                  <a:tcPr marT="45725" marB="45725" marR="91450" marL="91450" anchor="ctr"/>
                </a:tc>
              </a:tr>
              <a:tr h="279400">
                <a:tc>
                  <a:txBody>
                    <a:bodyPr/>
                    <a:lstStyle/>
                    <a:p>
                      <a:pPr indent="0" lvl="0" marL="0" marR="0" rtl="0" algn="l">
                        <a:lnSpc>
                          <a:spcPct val="100000"/>
                        </a:lnSpc>
                        <a:spcBef>
                          <a:spcPts val="0"/>
                        </a:spcBef>
                        <a:spcAft>
                          <a:spcPts val="0"/>
                        </a:spcAft>
                        <a:buClr>
                          <a:srgbClr val="000000"/>
                        </a:buClr>
                        <a:buSzPts val="2200"/>
                        <a:buFont typeface="Arial"/>
                        <a:buNone/>
                      </a:pPr>
                      <a:r>
                        <a:rPr b="1" lang="en-US" sz="2200" u="none" cap="none" strike="noStrike">
                          <a:latin typeface="Calibri"/>
                          <a:ea typeface="Calibri"/>
                          <a:cs typeface="Calibri"/>
                          <a:sym typeface="Calibri"/>
                        </a:rPr>
                        <a:t>CPR</a:t>
                      </a:r>
                      <a:endParaRPr sz="2200" u="none" cap="none" strike="noStrike">
                        <a:latin typeface="Calibri"/>
                        <a:ea typeface="Calibri"/>
                        <a:cs typeface="Calibri"/>
                        <a:sym typeface="Calibri"/>
                      </a:endParaRPr>
                    </a:p>
                  </a:txBody>
                  <a:tcPr marT="45725" marB="45725" marR="91450" marL="91450" anchor="ctr"/>
                </a:tc>
                <a:tc>
                  <a:txBody>
                    <a:bodyPr/>
                    <a:lstStyle/>
                    <a:p>
                      <a:pPr indent="0" lvl="0" marL="0" marR="0" rtl="0" algn="l">
                        <a:lnSpc>
                          <a:spcPct val="100000"/>
                        </a:lnSpc>
                        <a:spcBef>
                          <a:spcPts val="0"/>
                        </a:spcBef>
                        <a:spcAft>
                          <a:spcPts val="0"/>
                        </a:spcAft>
                        <a:buClr>
                          <a:srgbClr val="000000"/>
                        </a:buClr>
                        <a:buSzPts val="2200"/>
                        <a:buFont typeface="Arial"/>
                        <a:buNone/>
                      </a:pPr>
                      <a:r>
                        <a:rPr lang="en-US" sz="2200" u="none" cap="none" strike="noStrike">
                          <a:latin typeface="Calibri"/>
                          <a:ea typeface="Calibri"/>
                          <a:cs typeface="Calibri"/>
                          <a:sym typeface="Calibri"/>
                        </a:rPr>
                        <a:t>Αξιολόγηση μαθησιακών προϊόντων</a:t>
                      </a:r>
                      <a:endParaRPr sz="2200" u="none" cap="none" strike="noStrike">
                        <a:latin typeface="Calibri"/>
                        <a:ea typeface="Calibri"/>
                        <a:cs typeface="Calibri"/>
                        <a:sym typeface="Calibri"/>
                      </a:endParaRPr>
                    </a:p>
                  </a:txBody>
                  <a:tcPr marT="45725" marB="45725" marR="91450" marL="91450" anchor="ctr"/>
                </a:tc>
                <a:tc>
                  <a:txBody>
                    <a:bodyPr/>
                    <a:lstStyle/>
                    <a:p>
                      <a:pPr indent="0" lvl="0" marL="0" marR="0" rtl="0" algn="l">
                        <a:lnSpc>
                          <a:spcPct val="100000"/>
                        </a:lnSpc>
                        <a:spcBef>
                          <a:spcPts val="0"/>
                        </a:spcBef>
                        <a:spcAft>
                          <a:spcPts val="0"/>
                        </a:spcAft>
                        <a:buClr>
                          <a:srgbClr val="000000"/>
                        </a:buClr>
                        <a:buSzPts val="2200"/>
                        <a:buFont typeface="Arial"/>
                        <a:buNone/>
                      </a:pPr>
                      <a:r>
                        <a:rPr lang="en-US" sz="2200" u="none" cap="none" strike="noStrike">
                          <a:latin typeface="Calibri"/>
                          <a:ea typeface="Calibri"/>
                          <a:cs typeface="Calibri"/>
                          <a:sym typeface="Calibri"/>
                        </a:rPr>
                        <a:t>Υποστηρίζει τη συνέπεια και τη δικαιοσύνη</a:t>
                      </a:r>
                      <a:endParaRPr sz="2200" u="none" cap="none" strike="noStrike">
                        <a:latin typeface="Calibri"/>
                        <a:ea typeface="Calibri"/>
                        <a:cs typeface="Calibri"/>
                        <a:sym typeface="Calibri"/>
                      </a:endParaRPr>
                    </a:p>
                  </a:txBody>
                  <a:tcPr marT="45725" marB="45725" marR="91450" marL="91450" anchor="ctr"/>
                </a:tc>
              </a:tr>
              <a:tr h="279400">
                <a:tc>
                  <a:txBody>
                    <a:bodyPr/>
                    <a:lstStyle/>
                    <a:p>
                      <a:pPr indent="0" lvl="0" marL="0" marR="0" rtl="0" algn="l">
                        <a:lnSpc>
                          <a:spcPct val="100000"/>
                        </a:lnSpc>
                        <a:spcBef>
                          <a:spcPts val="0"/>
                        </a:spcBef>
                        <a:spcAft>
                          <a:spcPts val="0"/>
                        </a:spcAft>
                        <a:buClr>
                          <a:srgbClr val="000000"/>
                        </a:buClr>
                        <a:buSzPts val="2200"/>
                        <a:buFont typeface="Arial"/>
                        <a:buNone/>
                      </a:pPr>
                      <a:r>
                        <a:rPr b="1" lang="en-US" sz="2200" u="none" cap="none" strike="noStrike">
                          <a:latin typeface="Calibri"/>
                          <a:ea typeface="Calibri"/>
                          <a:cs typeface="Calibri"/>
                          <a:sym typeface="Calibri"/>
                        </a:rPr>
                        <a:t>Συνδυασμός</a:t>
                      </a:r>
                      <a:endParaRPr sz="2200" u="none" cap="none" strike="noStrike">
                        <a:latin typeface="Calibri"/>
                        <a:ea typeface="Calibri"/>
                        <a:cs typeface="Calibri"/>
                        <a:sym typeface="Calibri"/>
                      </a:endParaRPr>
                    </a:p>
                  </a:txBody>
                  <a:tcPr marT="45725" marB="45725" marR="91450" marL="91450" anchor="ctr"/>
                </a:tc>
                <a:tc>
                  <a:txBody>
                    <a:bodyPr/>
                    <a:lstStyle/>
                    <a:p>
                      <a:pPr indent="0" lvl="0" marL="0" marR="0" rtl="0" algn="l">
                        <a:lnSpc>
                          <a:spcPct val="100000"/>
                        </a:lnSpc>
                        <a:spcBef>
                          <a:spcPts val="0"/>
                        </a:spcBef>
                        <a:spcAft>
                          <a:spcPts val="0"/>
                        </a:spcAft>
                        <a:buClr>
                          <a:srgbClr val="000000"/>
                        </a:buClr>
                        <a:buSzPts val="2200"/>
                        <a:buFont typeface="Arial"/>
                        <a:buNone/>
                      </a:pPr>
                      <a:r>
                        <a:rPr lang="en-US" sz="2200" u="none" cap="none" strike="noStrike">
                          <a:latin typeface="Calibri"/>
                          <a:ea typeface="Calibri"/>
                          <a:cs typeface="Calibri"/>
                          <a:sym typeface="Calibri"/>
                        </a:rPr>
                        <a:t>Ολοκληρωμένη βελτίωση του μαθήματος</a:t>
                      </a:r>
                      <a:endParaRPr sz="2200" u="none" cap="none" strike="noStrike">
                        <a:latin typeface="Calibri"/>
                        <a:ea typeface="Calibri"/>
                        <a:cs typeface="Calibri"/>
                        <a:sym typeface="Calibri"/>
                      </a:endParaRPr>
                    </a:p>
                  </a:txBody>
                  <a:tcPr marT="45725" marB="45725" marR="91450" marL="91450" anchor="ctr"/>
                </a:tc>
                <a:tc>
                  <a:txBody>
                    <a:bodyPr/>
                    <a:lstStyle/>
                    <a:p>
                      <a:pPr indent="0" lvl="0" marL="0" marR="0" rtl="0" algn="l">
                        <a:lnSpc>
                          <a:spcPct val="100000"/>
                        </a:lnSpc>
                        <a:spcBef>
                          <a:spcPts val="0"/>
                        </a:spcBef>
                        <a:spcAft>
                          <a:spcPts val="0"/>
                        </a:spcAft>
                        <a:buClr>
                          <a:srgbClr val="000000"/>
                        </a:buClr>
                        <a:buSzPts val="2200"/>
                        <a:buFont typeface="Arial"/>
                        <a:buNone/>
                      </a:pPr>
                      <a:r>
                        <a:rPr lang="en-US" sz="2200" u="none" cap="none" strike="noStrike">
                          <a:latin typeface="Calibri"/>
                          <a:ea typeface="Calibri"/>
                          <a:cs typeface="Calibri"/>
                          <a:sym typeface="Calibri"/>
                        </a:rPr>
                        <a:t>Συνδυάζει το βάθος με τη σαφήνεια</a:t>
                      </a:r>
                      <a:endParaRPr sz="2200" u="none" cap="none" strike="noStrike">
                        <a:latin typeface="Calibri"/>
                        <a:ea typeface="Calibri"/>
                        <a:cs typeface="Calibri"/>
                        <a:sym typeface="Calibri"/>
                      </a:endParaRPr>
                    </a:p>
                  </a:txBody>
                  <a:tcPr marT="45725" marB="45725" marR="91450" marL="91450" anchor="ct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18"/>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Προκλήσεις στην εφαρμογή</a:t>
            </a:r>
            <a:endParaRPr/>
          </a:p>
        </p:txBody>
      </p:sp>
      <p:pic>
        <p:nvPicPr>
          <p:cNvPr descr="Εικόνα που περιέχει κείμενο, ποδήλατο, λογότυπο, στιγμιότυπο οθόνης&#10;&#10;Το περιεχόμενο που δημιουργείται από τεχνολογία AI ενδέχεται να είναι εσφαλμένο." id="258" name="Google Shape;258;p18"/>
          <p:cNvPicPr preferRelativeResize="0"/>
          <p:nvPr>
            <p:ph idx="2" type="body"/>
          </p:nvPr>
        </p:nvPicPr>
        <p:blipFill rotWithShape="1">
          <a:blip r:embed="rId3">
            <a:alphaModFix/>
          </a:blip>
          <a:srcRect b="0" l="0" r="0" t="0"/>
          <a:stretch/>
        </p:blipFill>
        <p:spPr>
          <a:xfrm>
            <a:off x="97971" y="2467429"/>
            <a:ext cx="6404430" cy="3013643"/>
          </a:xfrm>
          <a:prstGeom prst="rect">
            <a:avLst/>
          </a:prstGeom>
          <a:noFill/>
          <a:ln>
            <a:noFill/>
          </a:ln>
        </p:spPr>
      </p:pic>
      <p:pic>
        <p:nvPicPr>
          <p:cNvPr descr="Εικόνα που περιέχει κείμενο, στιγμιότυπο οθόνης, λογότυπο, γραμματοσειρά&#10;&#10;Το περιεχόμενο που δημιουργείται από τεχνολογία AI ενδέχεται να είναι εσφαλμένο." id="259" name="Google Shape;259;p18"/>
          <p:cNvPicPr preferRelativeResize="0"/>
          <p:nvPr>
            <p:ph idx="1" type="body"/>
          </p:nvPr>
        </p:nvPicPr>
        <p:blipFill rotWithShape="1">
          <a:blip r:embed="rId4">
            <a:alphaModFix/>
          </a:blip>
          <a:srcRect b="0" l="0" r="0" t="0"/>
          <a:stretch/>
        </p:blipFill>
        <p:spPr>
          <a:xfrm>
            <a:off x="6502401" y="1857772"/>
            <a:ext cx="5367356" cy="3947942"/>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19"/>
          <p:cNvSpPr txBox="1"/>
          <p:nvPr/>
        </p:nvSpPr>
        <p:spPr>
          <a:xfrm>
            <a:off x="271525" y="1153551"/>
            <a:ext cx="9477386" cy="2387935"/>
          </a:xfrm>
          <a:prstGeom prst="rect">
            <a:avLst/>
          </a:prstGeom>
          <a:noFill/>
          <a:ln>
            <a:noFill/>
          </a:ln>
        </p:spPr>
        <p:txBody>
          <a:bodyPr anchorCtr="0" anchor="t" bIns="91425" lIns="91425" spcFirstLastPara="1" rIns="91425" wrap="square" tIns="91425">
            <a:noAutofit/>
          </a:bodyPr>
          <a:lstStyle/>
          <a:p>
            <a:pPr indent="-342900" lvl="0" marL="342900" marR="0" rtl="0" algn="l">
              <a:lnSpc>
                <a:spcPct val="100000"/>
              </a:lnSpc>
              <a:spcBef>
                <a:spcPts val="0"/>
              </a:spcBef>
              <a:spcAft>
                <a:spcPts val="0"/>
              </a:spcAft>
              <a:buClr>
                <a:schemeClr val="dk1"/>
              </a:buClr>
              <a:buSzPts val="2400"/>
              <a:buFont typeface="Arial"/>
              <a:buChar char="•"/>
            </a:pPr>
            <a:r>
              <a:rPr b="1" i="0" lang="en-US" sz="2400" u="none" cap="none" strike="noStrike">
                <a:solidFill>
                  <a:schemeClr val="dk1"/>
                </a:solidFill>
                <a:latin typeface="Calibri"/>
                <a:ea typeface="Calibri"/>
                <a:cs typeface="Calibri"/>
                <a:sym typeface="Calibri"/>
              </a:rPr>
              <a:t>Τα πρωτόκολλα αξιολόγησης από ομοτίμους/ομότιμες </a:t>
            </a:r>
            <a:r>
              <a:rPr b="0" i="0" lang="en-US" sz="2400" u="none" cap="none" strike="noStrike">
                <a:solidFill>
                  <a:schemeClr val="dk1"/>
                </a:solidFill>
                <a:latin typeface="Calibri"/>
                <a:ea typeface="Calibri"/>
                <a:cs typeface="Calibri"/>
                <a:sym typeface="Calibri"/>
              </a:rPr>
              <a:t>βελτιώνουν την ποιότητα της διδασκαλίας και της μάθησης</a:t>
            </a:r>
            <a:endParaRPr b="0" i="0" sz="2400" u="none" cap="none" strike="noStrike">
              <a:solidFill>
                <a:schemeClr val="dk1"/>
              </a:solidFill>
              <a:latin typeface="Calibri"/>
              <a:ea typeface="Calibri"/>
              <a:cs typeface="Calibri"/>
              <a:sym typeface="Calibri"/>
            </a:endParaRPr>
          </a:p>
          <a:p>
            <a:pPr indent="-342900" lvl="0" marL="342900" marR="0" rtl="0" algn="l">
              <a:lnSpc>
                <a:spcPct val="100000"/>
              </a:lnSpc>
              <a:spcBef>
                <a:spcPts val="0"/>
              </a:spcBef>
              <a:spcAft>
                <a:spcPts val="0"/>
              </a:spcAft>
              <a:buClr>
                <a:schemeClr val="dk1"/>
              </a:buClr>
              <a:buSzPts val="2400"/>
              <a:buFont typeface="Arial"/>
              <a:buChar char="•"/>
            </a:pPr>
            <a:r>
              <a:rPr b="1" i="0" lang="en-US" sz="2400" u="none" cap="none" strike="noStrike">
                <a:solidFill>
                  <a:schemeClr val="dk1"/>
                </a:solidFill>
                <a:latin typeface="Calibri"/>
                <a:ea typeface="Calibri"/>
                <a:cs typeface="Calibri"/>
                <a:sym typeface="Calibri"/>
              </a:rPr>
              <a:t>Η ΚΑΠ </a:t>
            </a:r>
            <a:r>
              <a:rPr b="0" i="0" lang="en-US" sz="2400" u="none" cap="none" strike="noStrike">
                <a:solidFill>
                  <a:schemeClr val="dk1"/>
                </a:solidFill>
                <a:latin typeface="Calibri"/>
                <a:ea typeface="Calibri"/>
                <a:cs typeface="Calibri"/>
                <a:sym typeface="Calibri"/>
              </a:rPr>
              <a:t>ενθαρρύνει τον προβληματισμό και τον διάλογο</a:t>
            </a:r>
            <a:endParaRPr b="0" i="0" sz="2400" u="none" cap="none" strike="noStrike">
              <a:solidFill>
                <a:schemeClr val="dk1"/>
              </a:solidFill>
              <a:latin typeface="Calibri"/>
              <a:ea typeface="Calibri"/>
              <a:cs typeface="Calibri"/>
              <a:sym typeface="Calibri"/>
            </a:endParaRPr>
          </a:p>
          <a:p>
            <a:pPr indent="-342900" lvl="0" marL="342900" marR="0" rtl="0" algn="l">
              <a:lnSpc>
                <a:spcPct val="100000"/>
              </a:lnSpc>
              <a:spcBef>
                <a:spcPts val="0"/>
              </a:spcBef>
              <a:spcAft>
                <a:spcPts val="0"/>
              </a:spcAft>
              <a:buClr>
                <a:schemeClr val="dk1"/>
              </a:buClr>
              <a:buSzPts val="2400"/>
              <a:buFont typeface="Arial"/>
              <a:buChar char="•"/>
            </a:pPr>
            <a:r>
              <a:rPr b="1" i="0" lang="en-US" sz="2400" u="none" cap="none" strike="noStrike">
                <a:solidFill>
                  <a:schemeClr val="dk1"/>
                </a:solidFill>
                <a:latin typeface="Calibri"/>
                <a:ea typeface="Calibri"/>
                <a:cs typeface="Calibri"/>
                <a:sym typeface="Calibri"/>
              </a:rPr>
              <a:t>Η CPR </a:t>
            </a:r>
            <a:r>
              <a:rPr b="0" i="0" lang="en-US" sz="2400" u="none" cap="none" strike="noStrike">
                <a:solidFill>
                  <a:schemeClr val="dk1"/>
                </a:solidFill>
                <a:latin typeface="Calibri"/>
                <a:ea typeface="Calibri"/>
                <a:cs typeface="Calibri"/>
                <a:sym typeface="Calibri"/>
              </a:rPr>
              <a:t>εξασφαλίζει δομημένη και συνεπή αξιολόγηση</a:t>
            </a:r>
            <a:endParaRPr b="0" i="0" sz="2400" u="none" cap="none" strike="noStrike">
              <a:solidFill>
                <a:schemeClr val="dk1"/>
              </a:solidFill>
              <a:latin typeface="Calibri"/>
              <a:ea typeface="Calibri"/>
              <a:cs typeface="Calibri"/>
              <a:sym typeface="Calibri"/>
            </a:endParaRPr>
          </a:p>
          <a:p>
            <a:pPr indent="-342900" lvl="0" marL="342900" marR="0" rtl="0" algn="l">
              <a:lnSpc>
                <a:spcPct val="100000"/>
              </a:lnSpc>
              <a:spcBef>
                <a:spcPts val="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Οι από κοινού δημιουργούμενες ρουμπρίκες στο CPR προάγουν τη δικαιοσύνη και τη διαφάνεια</a:t>
            </a:r>
            <a:endParaRPr b="0" i="0" sz="2400" u="none" cap="none" strike="noStrike">
              <a:solidFill>
                <a:schemeClr val="dk1"/>
              </a:solidFill>
              <a:latin typeface="Calibri"/>
              <a:ea typeface="Calibri"/>
              <a:cs typeface="Calibri"/>
              <a:sym typeface="Calibri"/>
            </a:endParaRPr>
          </a:p>
          <a:p>
            <a:pPr indent="-342900" lvl="0" marL="342900" marR="0" rtl="0" algn="l">
              <a:lnSpc>
                <a:spcPct val="100000"/>
              </a:lnSpc>
              <a:spcBef>
                <a:spcPts val="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Το παιχνίδι ρόλων και στις δύο μεθόδους προάγει την ενσυναίσθηση και μειώνει την προκατάληψη</a:t>
            </a:r>
            <a:endParaRPr b="0" i="0" sz="2400" u="none" cap="none" strike="noStrike">
              <a:solidFill>
                <a:schemeClr val="dk1"/>
              </a:solidFill>
              <a:latin typeface="Calibri"/>
              <a:ea typeface="Calibri"/>
              <a:cs typeface="Calibri"/>
              <a:sym typeface="Calibri"/>
            </a:endParaRPr>
          </a:p>
          <a:p>
            <a:pPr indent="-273050" lvl="0" marL="342900" marR="0" rtl="0" algn="l">
              <a:lnSpc>
                <a:spcPct val="107000"/>
              </a:lnSpc>
              <a:spcBef>
                <a:spcPts val="800"/>
              </a:spcBef>
              <a:spcAft>
                <a:spcPts val="800"/>
              </a:spcAft>
              <a:buClr>
                <a:srgbClr val="000000"/>
              </a:buClr>
              <a:buSzPts val="1100"/>
              <a:buFont typeface="Arial"/>
              <a:buNone/>
            </a:pPr>
            <a:r>
              <a:t/>
            </a:r>
            <a:endParaRPr b="1" i="0" sz="2400" u="none" cap="none" strike="noStrike">
              <a:solidFill>
                <a:srgbClr val="000000"/>
              </a:solidFill>
              <a:latin typeface="Calibri"/>
              <a:ea typeface="Calibri"/>
              <a:cs typeface="Calibri"/>
              <a:sym typeface="Calibri"/>
            </a:endParaRPr>
          </a:p>
        </p:txBody>
      </p:sp>
      <p:sp>
        <p:nvSpPr>
          <p:cNvPr id="265" name="Google Shape;265;p19"/>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Αναστοχασμός και συμπέρασμα</a:t>
            </a:r>
            <a:endParaRPr b="1" sz="2800">
              <a:solidFill>
                <a:srgbClr val="FFFFFF"/>
              </a:solidFill>
            </a:endParaRPr>
          </a:p>
        </p:txBody>
      </p:sp>
      <p:sp>
        <p:nvSpPr>
          <p:cNvPr id="266" name="Google Shape;266;p19"/>
          <p:cNvSpPr txBox="1"/>
          <p:nvPr/>
        </p:nvSpPr>
        <p:spPr>
          <a:xfrm>
            <a:off x="1451429" y="4715654"/>
            <a:ext cx="9756611"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1" lang="en-US" sz="3600" u="none" cap="none" strike="noStrike">
                <a:solidFill>
                  <a:srgbClr val="000000"/>
                </a:solidFill>
                <a:latin typeface="Calibri"/>
                <a:ea typeface="Calibri"/>
                <a:cs typeface="Calibri"/>
                <a:sym typeface="Calibri"/>
              </a:rPr>
              <a:t> Πώς σκοπεύετε να χρησιμοποιήσετε αυτά τα εργαλεία στην τάξη σας;</a:t>
            </a:r>
            <a:endParaRPr b="0" i="0" sz="3600" u="none" cap="none" strike="noStrike">
              <a:solidFill>
                <a:srgbClr val="000000"/>
              </a:solidFill>
              <a:latin typeface="Calibri"/>
              <a:ea typeface="Calibri"/>
              <a:cs typeface="Calibri"/>
              <a:sym typeface="Calibri"/>
            </a:endParaRPr>
          </a:p>
        </p:txBody>
      </p:sp>
      <p:pic>
        <p:nvPicPr>
          <p:cNvPr descr="Megaphone" id="267" name="Google Shape;267;p19"/>
          <p:cNvPicPr preferRelativeResize="0"/>
          <p:nvPr/>
        </p:nvPicPr>
        <p:blipFill rotWithShape="1">
          <a:blip r:embed="rId3">
            <a:alphaModFix/>
          </a:blip>
          <a:srcRect b="0" l="0" r="0" t="0"/>
          <a:stretch/>
        </p:blipFill>
        <p:spPr>
          <a:xfrm>
            <a:off x="537029" y="4581619"/>
            <a:ext cx="914400" cy="9144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
          <p:cNvSpPr txBox="1"/>
          <p:nvPr>
            <p:ph type="ctrTitle"/>
          </p:nvPr>
        </p:nvSpPr>
        <p:spPr>
          <a:xfrm>
            <a:off x="250640" y="2224306"/>
            <a:ext cx="4892400" cy="13341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Calibri"/>
              <a:buNone/>
            </a:pPr>
            <a:r>
              <a:rPr lang="en-US"/>
              <a:t>Ενότητα 8: Εργαστήριο: συμμετοχικός σχεδιασμός και αξιολόγηση μαθησιακών σεναρίων για τη διδασκαλία και αξιολόγηση της πληροφορικής στην ανώτερη πρωτοβάθμια και κατώτερη δευτεροβάθμια εκπαίδευση με βάση το Πλαίσιο TINKER</a:t>
            </a:r>
            <a:endParaRPr/>
          </a:p>
        </p:txBody>
      </p:sp>
      <p:sp>
        <p:nvSpPr>
          <p:cNvPr id="117" name="Google Shape;117;p2"/>
          <p:cNvSpPr txBox="1"/>
          <p:nvPr>
            <p:ph idx="1" type="subTitle"/>
          </p:nvPr>
        </p:nvSpPr>
        <p:spPr>
          <a:xfrm>
            <a:off x="401325" y="3728025"/>
            <a:ext cx="4892400" cy="1292700"/>
          </a:xfrm>
          <a:prstGeom prst="rect">
            <a:avLst/>
          </a:prstGeom>
          <a:noFill/>
          <a:ln>
            <a:noFill/>
          </a:ln>
        </p:spPr>
        <p:txBody>
          <a:bodyPr anchorCtr="0" anchor="ctr" bIns="45700" lIns="91425" spcFirstLastPara="1" rIns="91425" wrap="square" tIns="45700">
            <a:normAutofit/>
          </a:bodyPr>
          <a:lstStyle/>
          <a:p>
            <a:pPr indent="0" lvl="0" marL="0" rtl="0" algn="l">
              <a:lnSpc>
                <a:spcPct val="115000"/>
              </a:lnSpc>
              <a:spcBef>
                <a:spcPts val="1200"/>
              </a:spcBef>
              <a:spcAft>
                <a:spcPts val="1200"/>
              </a:spcAft>
              <a:buClr>
                <a:schemeClr val="dk1"/>
              </a:buClr>
              <a:buSzPts val="1100"/>
              <a:buNone/>
            </a:pPr>
            <a:r>
              <a:rPr lang="en-US" sz="1800">
                <a:solidFill>
                  <a:srgbClr val="1D1D1B"/>
                </a:solidFill>
              </a:rPr>
              <a:t>Υποενότητα 8.2: Αξιολόγηση του αντικτύπου της πληροφορικής</a:t>
            </a:r>
            <a:endParaRPr sz="1800">
              <a:solidFill>
                <a:srgbClr val="1D1D1B"/>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20"/>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Εργασία στο σπίτι</a:t>
            </a:r>
            <a:endParaRPr/>
          </a:p>
        </p:txBody>
      </p:sp>
      <p:sp>
        <p:nvSpPr>
          <p:cNvPr id="274" name="Google Shape;274;p20"/>
          <p:cNvSpPr txBox="1"/>
          <p:nvPr>
            <p:ph idx="1" type="body"/>
          </p:nvPr>
        </p:nvSpPr>
        <p:spPr>
          <a:xfrm>
            <a:off x="97975" y="854676"/>
            <a:ext cx="11944500" cy="871500"/>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rPr lang="en-US" sz="2800"/>
              <a:t>Σχεδιάστε την αξιολόγηση από ομότιμους/ομότιμες για το επόμενο μάθημά σας στην Πληροφορική</a:t>
            </a:r>
            <a:endParaRPr sz="2800"/>
          </a:p>
        </p:txBody>
      </p:sp>
      <p:sp>
        <p:nvSpPr>
          <p:cNvPr id="275" name="Google Shape;275;p20"/>
          <p:cNvSpPr txBox="1"/>
          <p:nvPr>
            <p:ph idx="2" type="body"/>
          </p:nvPr>
        </p:nvSpPr>
        <p:spPr>
          <a:xfrm>
            <a:off x="377371" y="1828801"/>
            <a:ext cx="11379200" cy="4923064"/>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2400"/>
              <a:buFont typeface="Arial"/>
              <a:buChar char="•"/>
            </a:pPr>
            <a:r>
              <a:rPr lang="en-US" sz="2400">
                <a:solidFill>
                  <a:schemeClr val="dk1"/>
                </a:solidFill>
                <a:latin typeface="Calibri"/>
                <a:ea typeface="Calibri"/>
                <a:cs typeface="Calibri"/>
                <a:sym typeface="Calibri"/>
              </a:rPr>
              <a:t>Με βάση το </a:t>
            </a:r>
            <a:r>
              <a:rPr b="1" lang="en-US" sz="2400">
                <a:solidFill>
                  <a:schemeClr val="dk1"/>
                </a:solidFill>
                <a:latin typeface="Calibri"/>
                <a:ea typeface="Calibri"/>
                <a:cs typeface="Calibri"/>
                <a:sym typeface="Calibri"/>
              </a:rPr>
              <a:t>επόμενο θέμα </a:t>
            </a:r>
            <a:r>
              <a:rPr lang="en-US" sz="2400">
                <a:solidFill>
                  <a:schemeClr val="dk1"/>
                </a:solidFill>
                <a:latin typeface="Calibri"/>
                <a:ea typeface="Calibri"/>
                <a:cs typeface="Calibri"/>
                <a:sym typeface="Calibri"/>
              </a:rPr>
              <a:t>σας </a:t>
            </a:r>
            <a:r>
              <a:rPr b="1" lang="en-US" sz="2400">
                <a:solidFill>
                  <a:schemeClr val="dk1"/>
                </a:solidFill>
                <a:latin typeface="Calibri"/>
                <a:ea typeface="Calibri"/>
                <a:cs typeface="Calibri"/>
                <a:sym typeface="Calibri"/>
              </a:rPr>
              <a:t>στην πληροφορική</a:t>
            </a:r>
            <a:r>
              <a:rPr lang="en-US" sz="2400">
                <a:solidFill>
                  <a:schemeClr val="dk1"/>
                </a:solidFill>
                <a:latin typeface="Calibri"/>
                <a:ea typeface="Calibri"/>
                <a:cs typeface="Calibri"/>
                <a:sym typeface="Calibri"/>
              </a:rPr>
              <a:t>, σχεδιάστε ένα </a:t>
            </a:r>
            <a:r>
              <a:rPr b="1" lang="en-US" sz="2400">
                <a:solidFill>
                  <a:schemeClr val="dk1"/>
                </a:solidFill>
                <a:latin typeface="Calibri"/>
                <a:ea typeface="Calibri"/>
                <a:cs typeface="Calibri"/>
                <a:sym typeface="Calibri"/>
              </a:rPr>
              <a:t>σύντομο μαθησιακό σενάριο </a:t>
            </a:r>
            <a:r>
              <a:rPr lang="en-US" sz="2400">
                <a:solidFill>
                  <a:schemeClr val="dk1"/>
                </a:solidFill>
                <a:latin typeface="Calibri"/>
                <a:ea typeface="Calibri"/>
                <a:cs typeface="Calibri"/>
                <a:sym typeface="Calibri"/>
              </a:rPr>
              <a:t>χρησιμοποιώντας το πλαίσιο TINKER (μέγιστο 1 σελίδα).</a:t>
            </a:r>
            <a:endParaRPr sz="2400">
              <a:solidFill>
                <a:schemeClr val="dk1"/>
              </a:solidFill>
              <a:latin typeface="Calibri"/>
              <a:ea typeface="Calibri"/>
              <a:cs typeface="Calibri"/>
              <a:sym typeface="Calibri"/>
            </a:endParaRPr>
          </a:p>
          <a:p>
            <a:pPr indent="0" lvl="0" marL="0" rtl="0" algn="l">
              <a:lnSpc>
                <a:spcPct val="100000"/>
              </a:lnSpc>
              <a:spcBef>
                <a:spcPts val="0"/>
              </a:spcBef>
              <a:spcAft>
                <a:spcPts val="0"/>
              </a:spcAft>
              <a:buClr>
                <a:schemeClr val="dk1"/>
              </a:buClr>
              <a:buSzPts val="2400"/>
              <a:buNone/>
            </a:pPr>
            <a:r>
              <a:rPr lang="en-US" sz="2400">
                <a:solidFill>
                  <a:schemeClr val="dk1"/>
                </a:solidFill>
                <a:latin typeface="Calibri"/>
                <a:ea typeface="Calibri"/>
                <a:cs typeface="Calibri"/>
                <a:sym typeface="Calibri"/>
              </a:rPr>
              <a:t> </a:t>
            </a:r>
            <a:endParaRPr sz="2400">
              <a:solidFill>
                <a:schemeClr val="dk1"/>
              </a:solidFill>
              <a:latin typeface="Calibri"/>
              <a:ea typeface="Calibri"/>
              <a:cs typeface="Calibri"/>
              <a:sym typeface="Calibri"/>
            </a:endParaRPr>
          </a:p>
          <a:p>
            <a:pPr indent="-342900" lvl="0" marL="342900" rtl="0" algn="l">
              <a:lnSpc>
                <a:spcPct val="100000"/>
              </a:lnSpc>
              <a:spcBef>
                <a:spcPts val="0"/>
              </a:spcBef>
              <a:spcAft>
                <a:spcPts val="0"/>
              </a:spcAft>
              <a:buClr>
                <a:schemeClr val="dk1"/>
              </a:buClr>
              <a:buSzPts val="2400"/>
              <a:buFont typeface="Arial"/>
              <a:buChar char="•"/>
            </a:pPr>
            <a:r>
              <a:rPr lang="en-US" sz="2400">
                <a:solidFill>
                  <a:schemeClr val="dk1"/>
                </a:solidFill>
                <a:latin typeface="Calibri"/>
                <a:ea typeface="Calibri"/>
                <a:cs typeface="Calibri"/>
                <a:sym typeface="Calibri"/>
              </a:rPr>
              <a:t>Αποφασίστε αν θα χρησιμοποιήσετε:</a:t>
            </a:r>
            <a:endParaRPr sz="2400">
              <a:solidFill>
                <a:schemeClr val="dk1"/>
              </a:solidFill>
              <a:latin typeface="Calibri"/>
              <a:ea typeface="Calibri"/>
              <a:cs typeface="Calibri"/>
              <a:sym typeface="Calibri"/>
            </a:endParaRPr>
          </a:p>
          <a:p>
            <a:pPr indent="-342900" lvl="1" marL="800100" rtl="0" algn="l">
              <a:lnSpc>
                <a:spcPct val="100000"/>
              </a:lnSpc>
              <a:spcBef>
                <a:spcPts val="0"/>
              </a:spcBef>
              <a:spcAft>
                <a:spcPts val="0"/>
              </a:spcAft>
              <a:buClr>
                <a:schemeClr val="dk1"/>
              </a:buClr>
              <a:buSzPts val="2400"/>
              <a:buFont typeface="Arial"/>
              <a:buChar char="•"/>
            </a:pPr>
            <a:r>
              <a:rPr b="1" lang="en-US" sz="2400">
                <a:solidFill>
                  <a:schemeClr val="dk1"/>
                </a:solidFill>
                <a:latin typeface="Calibri"/>
                <a:ea typeface="Calibri"/>
                <a:cs typeface="Calibri"/>
                <a:sym typeface="Calibri"/>
              </a:rPr>
              <a:t>Πρωτόκολλο κριτικών φίλων (CFP</a:t>
            </a:r>
            <a:r>
              <a:rPr lang="en-US" sz="2400">
                <a:solidFill>
                  <a:schemeClr val="dk1"/>
                </a:solidFill>
                <a:latin typeface="Calibri"/>
                <a:ea typeface="Calibri"/>
                <a:cs typeface="Calibri"/>
                <a:sym typeface="Calibri"/>
              </a:rPr>
              <a:t>) - για ανατροφοδότηση σχετικά με τη </a:t>
            </a:r>
            <a:r>
              <a:rPr b="1" lang="en-US" sz="2400">
                <a:solidFill>
                  <a:schemeClr val="dk1"/>
                </a:solidFill>
                <a:latin typeface="Calibri"/>
                <a:ea typeface="Calibri"/>
                <a:cs typeface="Calibri"/>
                <a:sym typeface="Calibri"/>
              </a:rPr>
              <a:t>στρατηγική διδασκαλίας </a:t>
            </a:r>
            <a:r>
              <a:rPr lang="en-US" sz="2400">
                <a:solidFill>
                  <a:schemeClr val="dk1"/>
                </a:solidFill>
                <a:latin typeface="Calibri"/>
                <a:ea typeface="Calibri"/>
                <a:cs typeface="Calibri"/>
                <a:sym typeface="Calibri"/>
              </a:rPr>
              <a:t>σας</a:t>
            </a:r>
            <a:r>
              <a:rPr b="1" lang="en-US" sz="2400">
                <a:solidFill>
                  <a:schemeClr val="dk1"/>
                </a:solidFill>
                <a:latin typeface="Calibri"/>
                <a:ea typeface="Calibri"/>
                <a:cs typeface="Calibri"/>
                <a:sym typeface="Calibri"/>
              </a:rPr>
              <a:t>, τη συμμετοχικότητα και την αυθεντικότητα</a:t>
            </a:r>
            <a:endParaRPr sz="2400">
              <a:solidFill>
                <a:schemeClr val="dk1"/>
              </a:solidFill>
              <a:latin typeface="Calibri"/>
              <a:ea typeface="Calibri"/>
              <a:cs typeface="Calibri"/>
              <a:sym typeface="Calibri"/>
            </a:endParaRPr>
          </a:p>
          <a:p>
            <a:pPr indent="-342900" lvl="1" marL="800100" rtl="0" algn="l">
              <a:lnSpc>
                <a:spcPct val="100000"/>
              </a:lnSpc>
              <a:spcBef>
                <a:spcPts val="0"/>
              </a:spcBef>
              <a:spcAft>
                <a:spcPts val="0"/>
              </a:spcAft>
              <a:buClr>
                <a:schemeClr val="dk1"/>
              </a:buClr>
              <a:buSzPts val="2400"/>
              <a:buFont typeface="Arial"/>
              <a:buChar char="•"/>
            </a:pPr>
            <a:r>
              <a:rPr b="1" lang="en-US" sz="2400">
                <a:solidFill>
                  <a:schemeClr val="dk1"/>
                </a:solidFill>
                <a:latin typeface="Calibri"/>
                <a:ea typeface="Calibri"/>
                <a:cs typeface="Calibri"/>
                <a:sym typeface="Calibri"/>
              </a:rPr>
              <a:t>Βαθμονομημένη αξιολόγηση από </a:t>
            </a:r>
            <a:r>
              <a:rPr b="1" lang="en-US" sz="2400"/>
              <a:t>ομοτίμους/ομότιμες</a:t>
            </a:r>
            <a:r>
              <a:rPr b="1" lang="en-US" sz="2400">
                <a:solidFill>
                  <a:schemeClr val="dk1"/>
                </a:solidFill>
                <a:latin typeface="Calibri"/>
                <a:ea typeface="Calibri"/>
                <a:cs typeface="Calibri"/>
                <a:sym typeface="Calibri"/>
              </a:rPr>
              <a:t> (CPR</a:t>
            </a:r>
            <a:r>
              <a:rPr lang="en-US" sz="2400">
                <a:solidFill>
                  <a:schemeClr val="dk1"/>
                </a:solidFill>
                <a:latin typeface="Calibri"/>
                <a:ea typeface="Calibri"/>
                <a:cs typeface="Calibri"/>
                <a:sym typeface="Calibri"/>
              </a:rPr>
              <a:t>) - για ανατροφοδότηση σχετικά με το </a:t>
            </a:r>
            <a:r>
              <a:rPr b="1" lang="en-US" sz="2400">
                <a:solidFill>
                  <a:schemeClr val="dk1"/>
                </a:solidFill>
                <a:latin typeface="Calibri"/>
                <a:ea typeface="Calibri"/>
                <a:cs typeface="Calibri"/>
                <a:sym typeface="Calibri"/>
              </a:rPr>
              <a:t>σενάριό </a:t>
            </a:r>
            <a:r>
              <a:rPr lang="en-US" sz="2400">
                <a:solidFill>
                  <a:schemeClr val="dk1"/>
                </a:solidFill>
                <a:latin typeface="Calibri"/>
                <a:ea typeface="Calibri"/>
                <a:cs typeface="Calibri"/>
                <a:sym typeface="Calibri"/>
              </a:rPr>
              <a:t>σας </a:t>
            </a:r>
            <a:r>
              <a:rPr b="1" lang="en-US" sz="2400">
                <a:solidFill>
                  <a:schemeClr val="dk1"/>
                </a:solidFill>
                <a:latin typeface="Calibri"/>
                <a:ea typeface="Calibri"/>
                <a:cs typeface="Calibri"/>
                <a:sym typeface="Calibri"/>
              </a:rPr>
              <a:t>ως μαθησιακό προϊόν</a:t>
            </a:r>
            <a:r>
              <a:rPr lang="en-US" sz="2400">
                <a:solidFill>
                  <a:schemeClr val="dk1"/>
                </a:solidFill>
                <a:latin typeface="Calibri"/>
                <a:ea typeface="Calibri"/>
                <a:cs typeface="Calibri"/>
                <a:sym typeface="Calibri"/>
              </a:rPr>
              <a:t>, χρησιμοποιώντας μια δομημένη ρουμπρίκα</a:t>
            </a:r>
            <a:endParaRPr sz="2400">
              <a:solidFill>
                <a:schemeClr val="dk1"/>
              </a:solidFill>
              <a:latin typeface="Calibri"/>
              <a:ea typeface="Calibri"/>
              <a:cs typeface="Calibri"/>
              <a:sym typeface="Calibri"/>
            </a:endParaRPr>
          </a:p>
          <a:p>
            <a:pPr indent="0" lvl="1" marL="457200" rtl="0" algn="l">
              <a:lnSpc>
                <a:spcPct val="100000"/>
              </a:lnSpc>
              <a:spcBef>
                <a:spcPts val="0"/>
              </a:spcBef>
              <a:spcAft>
                <a:spcPts val="0"/>
              </a:spcAft>
              <a:buClr>
                <a:schemeClr val="dk1"/>
              </a:buClr>
              <a:buSzPts val="2400"/>
              <a:buNone/>
            </a:pPr>
            <a:r>
              <a:t/>
            </a:r>
            <a:endParaRPr sz="2400">
              <a:solidFill>
                <a:schemeClr val="dk1"/>
              </a:solidFill>
              <a:latin typeface="Calibri"/>
              <a:ea typeface="Calibri"/>
              <a:cs typeface="Calibri"/>
              <a:sym typeface="Calibri"/>
            </a:endParaRPr>
          </a:p>
          <a:p>
            <a:pPr indent="-342900" lvl="0" marL="342900" rtl="0" algn="l">
              <a:lnSpc>
                <a:spcPct val="100000"/>
              </a:lnSpc>
              <a:spcBef>
                <a:spcPts val="0"/>
              </a:spcBef>
              <a:spcAft>
                <a:spcPts val="0"/>
              </a:spcAft>
              <a:buClr>
                <a:schemeClr val="dk1"/>
              </a:buClr>
              <a:buSzPts val="2400"/>
              <a:buFont typeface="Arial"/>
              <a:buChar char="•"/>
            </a:pPr>
            <a:r>
              <a:rPr b="1" lang="en-US" sz="2400">
                <a:solidFill>
                  <a:schemeClr val="dk1"/>
                </a:solidFill>
                <a:latin typeface="Calibri"/>
                <a:ea typeface="Calibri"/>
                <a:cs typeface="Calibri"/>
                <a:sym typeface="Calibri"/>
              </a:rPr>
              <a:t>Προετοιμάστε μια </a:t>
            </a:r>
            <a:r>
              <a:rPr lang="en-US" sz="2400">
                <a:solidFill>
                  <a:schemeClr val="dk1"/>
                </a:solidFill>
                <a:latin typeface="Calibri"/>
                <a:ea typeface="Calibri"/>
                <a:cs typeface="Calibri"/>
                <a:sym typeface="Calibri"/>
              </a:rPr>
              <a:t>σύντομη </a:t>
            </a:r>
            <a:r>
              <a:rPr b="1" lang="en-US" sz="2400">
                <a:solidFill>
                  <a:schemeClr val="dk1"/>
                </a:solidFill>
                <a:latin typeface="Calibri"/>
                <a:ea typeface="Calibri"/>
                <a:cs typeface="Calibri"/>
                <a:sym typeface="Calibri"/>
              </a:rPr>
              <a:t>αιτιολόγηση (100 λέξεις) </a:t>
            </a:r>
            <a:r>
              <a:rPr lang="en-US" sz="2400">
                <a:solidFill>
                  <a:schemeClr val="dk1"/>
                </a:solidFill>
                <a:latin typeface="Calibri"/>
                <a:ea typeface="Calibri"/>
                <a:cs typeface="Calibri"/>
                <a:sym typeface="Calibri"/>
              </a:rPr>
              <a:t>που να εξηγεί:</a:t>
            </a:r>
            <a:endParaRPr sz="2400">
              <a:solidFill>
                <a:schemeClr val="dk1"/>
              </a:solidFill>
              <a:latin typeface="Calibri"/>
              <a:ea typeface="Calibri"/>
              <a:cs typeface="Calibri"/>
              <a:sym typeface="Calibri"/>
            </a:endParaRPr>
          </a:p>
          <a:p>
            <a:pPr indent="-342900" lvl="1" marL="800100" rtl="0" algn="l">
              <a:lnSpc>
                <a:spcPct val="100000"/>
              </a:lnSpc>
              <a:spcBef>
                <a:spcPts val="0"/>
              </a:spcBef>
              <a:spcAft>
                <a:spcPts val="0"/>
              </a:spcAft>
              <a:buClr>
                <a:schemeClr val="dk1"/>
              </a:buClr>
              <a:buSzPts val="2400"/>
              <a:buFont typeface="Arial"/>
              <a:buChar char="•"/>
            </a:pPr>
            <a:r>
              <a:rPr lang="en-US" sz="2400">
                <a:solidFill>
                  <a:schemeClr val="dk1"/>
                </a:solidFill>
                <a:latin typeface="Calibri"/>
                <a:ea typeface="Calibri"/>
                <a:cs typeface="Calibri"/>
                <a:sym typeface="Calibri"/>
              </a:rPr>
              <a:t>Γιατί επιλέξατε την CFP ή την CPR</a:t>
            </a:r>
            <a:endParaRPr sz="2400">
              <a:solidFill>
                <a:schemeClr val="dk1"/>
              </a:solidFill>
              <a:latin typeface="Calibri"/>
              <a:ea typeface="Calibri"/>
              <a:cs typeface="Calibri"/>
              <a:sym typeface="Calibri"/>
            </a:endParaRPr>
          </a:p>
          <a:p>
            <a:pPr indent="-342900" lvl="1" marL="800100" rtl="0" algn="l">
              <a:lnSpc>
                <a:spcPct val="100000"/>
              </a:lnSpc>
              <a:spcBef>
                <a:spcPts val="0"/>
              </a:spcBef>
              <a:spcAft>
                <a:spcPts val="0"/>
              </a:spcAft>
              <a:buClr>
                <a:schemeClr val="dk1"/>
              </a:buClr>
              <a:buSzPts val="2400"/>
              <a:buFont typeface="Arial"/>
              <a:buChar char="•"/>
            </a:pPr>
            <a:r>
              <a:rPr lang="en-US" sz="2400">
                <a:solidFill>
                  <a:schemeClr val="dk1"/>
                </a:solidFill>
                <a:latin typeface="Calibri"/>
                <a:ea typeface="Calibri"/>
                <a:cs typeface="Calibri"/>
                <a:sym typeface="Calibri"/>
              </a:rPr>
              <a:t>Τι είδους ανατροφοδότηση ελπίζετε να λάβετε</a:t>
            </a:r>
            <a:endParaRPr sz="2400">
              <a:solidFill>
                <a:schemeClr val="dk1"/>
              </a:solidFill>
              <a:latin typeface="Calibri"/>
              <a:ea typeface="Calibri"/>
              <a:cs typeface="Calibri"/>
              <a:sym typeface="Calibri"/>
            </a:endParaRPr>
          </a:p>
          <a:p>
            <a:pPr indent="0" lvl="0" marL="0" rtl="0" algn="l">
              <a:lnSpc>
                <a:spcPct val="100000"/>
              </a:lnSpc>
              <a:spcBef>
                <a:spcPts val="0"/>
              </a:spcBef>
              <a:spcAft>
                <a:spcPts val="0"/>
              </a:spcAft>
              <a:buClr>
                <a:schemeClr val="accent4"/>
              </a:buClr>
              <a:buSzPts val="2400"/>
              <a:buNone/>
            </a:pPr>
            <a:r>
              <a:t/>
            </a:r>
            <a:endParaRPr sz="2400">
              <a:solidFill>
                <a:schemeClr val="dk1"/>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21"/>
          <p:cNvSpPr txBox="1"/>
          <p:nvPr>
            <p:ph type="ctrTitle"/>
          </p:nvPr>
        </p:nvSpPr>
        <p:spPr>
          <a:xfrm>
            <a:off x="-1626723" y="73296"/>
            <a:ext cx="7832271" cy="1095292"/>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accent1"/>
              </a:buClr>
              <a:buSzPts val="2000"/>
              <a:buFont typeface="Calibri"/>
              <a:buNone/>
            </a:pPr>
            <a:r>
              <a:rPr lang="en-US"/>
              <a:t>Για οποιαδήποτε βοήθεια, μπορείτε να μας γράψετε:</a:t>
            </a:r>
            <a:br>
              <a:rPr lang="en-US"/>
            </a:br>
            <a:endParaRPr/>
          </a:p>
        </p:txBody>
      </p:sp>
      <p:grpSp>
        <p:nvGrpSpPr>
          <p:cNvPr id="281" name="Google Shape;281;p21"/>
          <p:cNvGrpSpPr/>
          <p:nvPr/>
        </p:nvGrpSpPr>
        <p:grpSpPr>
          <a:xfrm>
            <a:off x="2179865" y="4729766"/>
            <a:ext cx="7832271" cy="1110328"/>
            <a:chOff x="2179603" y="4888792"/>
            <a:chExt cx="7798545" cy="1110328"/>
          </a:xfrm>
        </p:grpSpPr>
        <p:pic>
          <p:nvPicPr>
            <p:cNvPr id="282" name="Google Shape;282;p21"/>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83" name="Google Shape;283;p21"/>
            <p:cNvPicPr preferRelativeResize="0"/>
            <p:nvPr/>
          </p:nvPicPr>
          <p:blipFill rotWithShape="1">
            <a:blip r:embed="rId4">
              <a:alphaModFix/>
            </a:blip>
            <a:srcRect b="5544" l="9996" r="6842" t="21988"/>
            <a:stretch/>
          </p:blipFill>
          <p:spPr>
            <a:xfrm>
              <a:off x="3796545" y="4949617"/>
              <a:ext cx="1406759" cy="526545"/>
            </a:xfrm>
            <a:prstGeom prst="rect">
              <a:avLst/>
            </a:prstGeom>
            <a:noFill/>
            <a:ln>
              <a:noFill/>
            </a:ln>
          </p:spPr>
        </p:pic>
        <p:pic>
          <p:nvPicPr>
            <p:cNvPr id="284" name="Google Shape;284;p21"/>
            <p:cNvPicPr preferRelativeResize="0"/>
            <p:nvPr/>
          </p:nvPicPr>
          <p:blipFill rotWithShape="1">
            <a:blip r:embed="rId5">
              <a:alphaModFix/>
            </a:blip>
            <a:srcRect b="0" l="0" r="0" t="0"/>
            <a:stretch/>
          </p:blipFill>
          <p:spPr>
            <a:xfrm>
              <a:off x="5134273" y="4888792"/>
              <a:ext cx="1053678" cy="602102"/>
            </a:xfrm>
            <a:prstGeom prst="rect">
              <a:avLst/>
            </a:prstGeom>
            <a:noFill/>
            <a:ln>
              <a:noFill/>
            </a:ln>
          </p:spPr>
        </p:pic>
        <p:pic>
          <p:nvPicPr>
            <p:cNvPr id="285" name="Google Shape;285;p21"/>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86" name="Google Shape;286;p21"/>
            <p:cNvPicPr preferRelativeResize="0"/>
            <p:nvPr/>
          </p:nvPicPr>
          <p:blipFill rotWithShape="1">
            <a:blip r:embed="rId7">
              <a:alphaModFix/>
            </a:blip>
            <a:srcRect b="0" l="6519" r="6458" t="2905"/>
            <a:stretch/>
          </p:blipFill>
          <p:spPr>
            <a:xfrm>
              <a:off x="7781600" y="4945247"/>
              <a:ext cx="2196548" cy="545647"/>
            </a:xfrm>
            <a:prstGeom prst="rect">
              <a:avLst/>
            </a:prstGeom>
            <a:noFill/>
            <a:ln>
              <a:noFill/>
            </a:ln>
          </p:spPr>
        </p:pic>
        <p:pic>
          <p:nvPicPr>
            <p:cNvPr id="287" name="Google Shape;287;p21"/>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88" name="Google Shape;288;p21"/>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89" name="Google Shape;289;p21"/>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90" name="Google Shape;290;p21"/>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91" name="Google Shape;291;p21"/>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92" name="Google Shape;292;p21"/>
          <p:cNvSpPr/>
          <p:nvPr/>
        </p:nvSpPr>
        <p:spPr>
          <a:xfrm>
            <a:off x="1320800" y="1843179"/>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22"/>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Αναφορές</a:t>
            </a:r>
            <a:endParaRPr/>
          </a:p>
        </p:txBody>
      </p:sp>
      <p:sp>
        <p:nvSpPr>
          <p:cNvPr id="298" name="Google Shape;298;p22"/>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b="1" i="0" sz="2400" u="none" cap="none" strike="noStrike">
              <a:solidFill>
                <a:schemeClr val="accent1"/>
              </a:solidFill>
              <a:latin typeface="Calibri"/>
              <a:ea typeface="Calibri"/>
              <a:cs typeface="Calibri"/>
              <a:sym typeface="Calibri"/>
            </a:endParaRPr>
          </a:p>
        </p:txBody>
      </p:sp>
      <p:sp>
        <p:nvSpPr>
          <p:cNvPr id="299" name="Google Shape;299;p22"/>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rtl="0" algn="l">
              <a:lnSpc>
                <a:spcPct val="107000"/>
              </a:lnSpc>
              <a:spcBef>
                <a:spcPts val="1000"/>
              </a:spcBef>
              <a:spcAft>
                <a:spcPts val="0"/>
              </a:spcAft>
              <a:buSzPts val="1800"/>
              <a:buNone/>
            </a:pPr>
            <a:r>
              <a:rPr lang="en-US" sz="1800">
                <a:solidFill>
                  <a:srgbClr val="000000"/>
                </a:solidFill>
                <a:latin typeface="Calibri"/>
                <a:ea typeface="Calibri"/>
                <a:cs typeface="Calibri"/>
                <a:sym typeface="Calibri"/>
              </a:rPr>
              <a:t>Aronson, E., &amp; Patnoe, S. (2011). The Jigsaw Classroom. Sage.</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Bambino, D. (2002). Κριτικοί φίλοι. Educational Leadership, 59(6), 25-27.</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Black, P., &amp; Wiliam, D. (1998). Αξιολόγηση και μάθηση στην τάξη. Assessment in Education, 5(1), 7-74.</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Collins, A. (1989). Cognitive apprenticeship (Γνωστική μαθητεία). Cog. Sci.</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Herrington, J., &amp; Oliver, R. (2000). Ένα πλαίσιο διδακτικού σχεδιασμού για αυθεντικά περιβάλλοντα μάθησης. ETR&amp;D, 48(3), 23-48.</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Koch, M., et al. Σχεδιασμός χωρίς αποκλεισμούς λόγω φύλου στην εκπαίδευση στην ΚΑ. ACM SIGCSE, 51(1), 12-18.</a:t>
            </a:r>
            <a:endParaRPr sz="1800">
              <a:solidFill>
                <a:srgbClr val="000000"/>
              </a:solidFill>
              <a:latin typeface="Calibri"/>
              <a:ea typeface="Calibri"/>
              <a:cs typeface="Calibri"/>
              <a:sym typeface="Calibri"/>
            </a:endParaRPr>
          </a:p>
          <a:p>
            <a:pPr indent="-228600" lvl="0" marL="457200" rtl="0" algn="l">
              <a:lnSpc>
                <a:spcPct val="90000"/>
              </a:lnSpc>
              <a:spcBef>
                <a:spcPts val="1800"/>
              </a:spcBef>
              <a:spcAft>
                <a:spcPts val="0"/>
              </a:spcAft>
              <a:buSzPts val="1800"/>
              <a:buNone/>
            </a:pPr>
            <a:r>
              <a:rPr lang="en-US" sz="1800">
                <a:solidFill>
                  <a:srgbClr val="000000"/>
                </a:solidFill>
                <a:latin typeface="Calibri"/>
                <a:ea typeface="Calibri"/>
                <a:cs typeface="Calibri"/>
                <a:sym typeface="Calibri"/>
              </a:rPr>
              <a:t>Topping, K.J. (2009). Αξιολόγηση από </a:t>
            </a:r>
            <a:r>
              <a:rPr lang="en-US">
                <a:solidFill>
                  <a:srgbClr val="000000"/>
                </a:solidFill>
              </a:rPr>
              <a:t>ομοτίμους/ομότιμες</a:t>
            </a:r>
            <a:r>
              <a:rPr lang="en-US" sz="1800">
                <a:solidFill>
                  <a:srgbClr val="000000"/>
                </a:solidFill>
                <a:latin typeface="Calibri"/>
                <a:ea typeface="Calibri"/>
                <a:cs typeface="Calibri"/>
                <a:sym typeface="Calibri"/>
              </a:rPr>
              <a:t>. Theory Into Practice, 48(1), 20-27.</a:t>
            </a:r>
            <a:endParaRPr sz="1800">
              <a:solidFill>
                <a:srgbClr val="000000"/>
              </a:solidFill>
              <a:latin typeface="Calibri"/>
              <a:ea typeface="Calibri"/>
              <a:cs typeface="Calibri"/>
              <a:sym typeface="Calibri"/>
            </a:endParaRPr>
          </a:p>
          <a:p>
            <a:pPr indent="-228600" lvl="0" marL="457200" rtl="0" algn="l">
              <a:lnSpc>
                <a:spcPct val="90000"/>
              </a:lnSpc>
              <a:spcBef>
                <a:spcPts val="1000"/>
              </a:spcBef>
              <a:spcAft>
                <a:spcPts val="0"/>
              </a:spcAft>
              <a:buSzPts val="1800"/>
              <a:buNone/>
            </a:pPr>
            <a:r>
              <a:rPr b="1" lang="en-US">
                <a:solidFill>
                  <a:srgbClr val="000000"/>
                </a:solidFill>
                <a:latin typeface="Calibri"/>
                <a:ea typeface="Calibri"/>
                <a:cs typeface="Calibri"/>
                <a:sym typeface="Calibri"/>
              </a:rPr>
              <a:t>Δικτυακοί τόποι:</a:t>
            </a:r>
            <a:endParaRPr b="1">
              <a:solidFill>
                <a:srgbClr val="000000"/>
              </a:solidFill>
              <a:latin typeface="Calibri"/>
              <a:ea typeface="Calibri"/>
              <a:cs typeface="Calibri"/>
              <a:sym typeface="Calibri"/>
            </a:endParaRPr>
          </a:p>
          <a:p>
            <a:pPr indent="-228600" lvl="0" marL="457200" rtl="0" algn="l">
              <a:lnSpc>
                <a:spcPct val="90000"/>
              </a:lnSpc>
              <a:spcBef>
                <a:spcPts val="1000"/>
              </a:spcBef>
              <a:spcAft>
                <a:spcPts val="0"/>
              </a:spcAft>
              <a:buSzPts val="1800"/>
              <a:buNone/>
            </a:pPr>
            <a:r>
              <a:rPr lang="en-US"/>
              <a:t>https://www.youtube.com/watch?v=S4fUCw-CoO4, The Critical Friends Protocol, πρόσβαση στις 16/5/2025.</a:t>
            </a:r>
            <a:endParaRPr/>
          </a:p>
          <a:p>
            <a:pPr indent="-228600" lvl="0" marL="457200" rtl="0" algn="l">
              <a:lnSpc>
                <a:spcPct val="90000"/>
              </a:lnSpc>
              <a:spcBef>
                <a:spcPts val="1000"/>
              </a:spcBef>
              <a:spcAft>
                <a:spcPts val="0"/>
              </a:spcAft>
              <a:buSzPts val="18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3"/>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i="0" lang="en-US" sz="2800" u="none" strike="noStrike">
                <a:solidFill>
                  <a:srgbClr val="FFFFFF"/>
                </a:solidFill>
                <a:latin typeface="Calibri"/>
                <a:ea typeface="Calibri"/>
                <a:cs typeface="Calibri"/>
                <a:sym typeface="Calibri"/>
              </a:rPr>
              <a:t>Μαθησιακά αποτελέσματα</a:t>
            </a:r>
            <a:endParaRPr sz="2800">
              <a:solidFill>
                <a:srgbClr val="FFFFFF"/>
              </a:solidFill>
            </a:endParaRPr>
          </a:p>
        </p:txBody>
      </p:sp>
      <p:sp>
        <p:nvSpPr>
          <p:cNvPr id="123" name="Google Shape;123;p3"/>
          <p:cNvSpPr txBox="1"/>
          <p:nvPr>
            <p:ph idx="2" type="body"/>
          </p:nvPr>
        </p:nvSpPr>
        <p:spPr>
          <a:xfrm>
            <a:off x="355599" y="1462685"/>
            <a:ext cx="11087101" cy="5289179"/>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4"/>
              </a:buClr>
              <a:buSzPts val="1800"/>
              <a:buNone/>
            </a:pPr>
            <a:r>
              <a:rPr b="0" i="0" lang="en-US" sz="2400" u="none" strike="noStrike">
                <a:solidFill>
                  <a:srgbClr val="1D1D1B"/>
                </a:solidFill>
                <a:latin typeface="Calibri"/>
                <a:ea typeface="Calibri"/>
                <a:cs typeface="Calibri"/>
                <a:sym typeface="Calibri"/>
              </a:rPr>
              <a:t>Στο τέλος αυτής της ενότητας οι εκπαιδευτικοί θα είναι σε θέση:</a:t>
            </a:r>
            <a:endParaRPr b="1" i="0" sz="2400" u="none" strike="noStrike">
              <a:solidFill>
                <a:srgbClr val="1D1D1B"/>
              </a:solidFill>
              <a:latin typeface="Calibri"/>
              <a:ea typeface="Calibri"/>
              <a:cs typeface="Calibri"/>
              <a:sym typeface="Calibri"/>
            </a:endParaRPr>
          </a:p>
          <a:p>
            <a:pPr indent="0" lvl="0" marL="0" rtl="0" algn="l">
              <a:lnSpc>
                <a:spcPct val="90000"/>
              </a:lnSpc>
              <a:spcBef>
                <a:spcPts val="0"/>
              </a:spcBef>
              <a:spcAft>
                <a:spcPts val="0"/>
              </a:spcAft>
              <a:buClr>
                <a:schemeClr val="accent4"/>
              </a:buClr>
              <a:buSzPts val="1800"/>
              <a:buNone/>
            </a:pPr>
            <a:r>
              <a:t/>
            </a:r>
            <a:endParaRPr b="1" sz="2400">
              <a:solidFill>
                <a:srgbClr val="1D1D1B"/>
              </a:solidFill>
              <a:latin typeface="Calibri"/>
              <a:ea typeface="Calibri"/>
              <a:cs typeface="Calibri"/>
              <a:sym typeface="Calibri"/>
            </a:endParaRPr>
          </a:p>
          <a:p>
            <a:pPr indent="-342900" lvl="0" marL="342900" rtl="0" algn="l">
              <a:lnSpc>
                <a:spcPct val="90000"/>
              </a:lnSpc>
              <a:spcBef>
                <a:spcPts val="0"/>
              </a:spcBef>
              <a:spcAft>
                <a:spcPts val="0"/>
              </a:spcAft>
              <a:buClr>
                <a:schemeClr val="accent4"/>
              </a:buClr>
              <a:buSzPts val="1800"/>
              <a:buAutoNum type="arabicPeriod"/>
            </a:pPr>
            <a:r>
              <a:rPr lang="en-US" sz="2400">
                <a:solidFill>
                  <a:srgbClr val="1D1D1B"/>
                </a:solidFill>
                <a:latin typeface="Calibri"/>
                <a:ea typeface="Calibri"/>
                <a:cs typeface="Calibri"/>
                <a:sym typeface="Calibri"/>
              </a:rPr>
              <a:t>Να χρησιμοποιούν πρωτόκολλα </a:t>
            </a:r>
            <a:r>
              <a:rPr lang="en-US" sz="2400">
                <a:solidFill>
                  <a:srgbClr val="1D1D1B"/>
                </a:solidFill>
              </a:rPr>
              <a:t>αξιολόγησης από ομοτίμους/ομότιμες</a:t>
            </a:r>
            <a:r>
              <a:rPr lang="en-US" sz="2400">
                <a:solidFill>
                  <a:srgbClr val="1D1D1B"/>
                </a:solidFill>
                <a:latin typeface="Calibri"/>
                <a:ea typeface="Calibri"/>
                <a:cs typeface="Calibri"/>
                <a:sym typeface="Calibri"/>
              </a:rPr>
              <a:t> για την αξιολόγηση μαθησιακών σεναρίων.</a:t>
            </a:r>
            <a:endParaRPr sz="2400"/>
          </a:p>
          <a:p>
            <a:pPr indent="-342900" lvl="0" marL="342900" rtl="0" algn="l">
              <a:lnSpc>
                <a:spcPct val="90000"/>
              </a:lnSpc>
              <a:spcBef>
                <a:spcPts val="0"/>
              </a:spcBef>
              <a:spcAft>
                <a:spcPts val="0"/>
              </a:spcAft>
              <a:buClr>
                <a:schemeClr val="accent4"/>
              </a:buClr>
              <a:buSzPts val="1800"/>
              <a:buAutoNum type="arabicPeriod"/>
            </a:pPr>
            <a:r>
              <a:rPr lang="en-US" sz="2400">
                <a:solidFill>
                  <a:srgbClr val="1D1D1B"/>
                </a:solidFill>
              </a:rPr>
              <a:t>Να αξιοποιούν βαθμονομημένες ρουμπρίκες </a:t>
            </a:r>
            <a:r>
              <a:rPr lang="en-US" sz="2400">
                <a:solidFill>
                  <a:srgbClr val="1D1D1B"/>
                </a:solidFill>
                <a:latin typeface="Calibri"/>
                <a:ea typeface="Calibri"/>
                <a:cs typeface="Calibri"/>
                <a:sym typeface="Calibri"/>
              </a:rPr>
              <a:t>για να αξιολογούν την ευθυγράμμιση με την Αυθεντική Μάθηση και τη συμμετοχικότητα.</a:t>
            </a:r>
            <a:endParaRPr sz="2400"/>
          </a:p>
          <a:p>
            <a:pPr indent="-342900" lvl="0" marL="342900" rtl="0" algn="l">
              <a:lnSpc>
                <a:spcPct val="90000"/>
              </a:lnSpc>
              <a:spcBef>
                <a:spcPts val="0"/>
              </a:spcBef>
              <a:spcAft>
                <a:spcPts val="0"/>
              </a:spcAft>
              <a:buClr>
                <a:schemeClr val="accent4"/>
              </a:buClr>
              <a:buSzPts val="1800"/>
              <a:buAutoNum type="arabicPeriod"/>
            </a:pPr>
            <a:r>
              <a:rPr lang="en-US" sz="2400">
                <a:solidFill>
                  <a:srgbClr val="1D1D1B"/>
                </a:solidFill>
                <a:latin typeface="Calibri"/>
                <a:ea typeface="Calibri"/>
                <a:cs typeface="Calibri"/>
                <a:sym typeface="Calibri"/>
              </a:rPr>
              <a:t>Να διευκολύνουν αναστοχαστικές συζητήσεις για τη βελτίωση των ομαδικών αξιολογήσεων.</a:t>
            </a:r>
            <a:endParaRPr sz="2400">
              <a:solidFill>
                <a:srgbClr val="1D1D1B"/>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Περιεχόμενα</a:t>
            </a:r>
            <a:endParaRPr/>
          </a:p>
        </p:txBody>
      </p:sp>
      <p:sp>
        <p:nvSpPr>
          <p:cNvPr id="129" name="Google Shape;129;p4"/>
          <p:cNvSpPr txBox="1"/>
          <p:nvPr>
            <p:ph idx="2" type="body"/>
          </p:nvPr>
        </p:nvSpPr>
        <p:spPr>
          <a:xfrm>
            <a:off x="97970" y="1306287"/>
            <a:ext cx="11944350" cy="5551714"/>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sz="2400"/>
              <a:t>. Εισαγωγή</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Πρωτόκολλα αξιολόγησης από ομότιμους</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Εναλλασσόμενη ανατροφοδότηση</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Πρωτόκολλο κρίσιμων φίλων (CFP)</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Βαθμονομημένη αξιολόγηση από ομοτίμους/ομότιμες (CPR)</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Σύγκριση CFP με CPR</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Προκλήσεις στην εφαρμογή</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Προβληματισμός και συμπέρασμα</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Βιβλιογραφία</a:t>
            </a:r>
            <a:endParaRPr sz="24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5"/>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Εισαγωγή</a:t>
            </a:r>
            <a:endParaRPr sz="2800">
              <a:solidFill>
                <a:srgbClr val="FFFFFF"/>
              </a:solidFill>
            </a:endParaRPr>
          </a:p>
        </p:txBody>
      </p:sp>
      <p:sp>
        <p:nvSpPr>
          <p:cNvPr id="135" name="Google Shape;135;p5"/>
          <p:cNvSpPr txBox="1"/>
          <p:nvPr>
            <p:ph idx="2" type="body"/>
          </p:nvPr>
        </p:nvSpPr>
        <p:spPr>
          <a:xfrm>
            <a:off x="97971" y="1462685"/>
            <a:ext cx="11789100" cy="52893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sz="2400">
                <a:solidFill>
                  <a:srgbClr val="000000"/>
                </a:solidFill>
                <a:latin typeface="Calibri"/>
                <a:ea typeface="Calibri"/>
                <a:cs typeface="Calibri"/>
                <a:sym typeface="Calibri"/>
              </a:rPr>
              <a:t>Αυτή η ενότητα εκπαιδεύει τους/τ</a:t>
            </a:r>
            <a:r>
              <a:rPr lang="en-US" sz="2400">
                <a:solidFill>
                  <a:srgbClr val="000000"/>
                </a:solidFill>
              </a:rPr>
              <a:t>ις</a:t>
            </a:r>
            <a:r>
              <a:rPr lang="en-US" sz="2400">
                <a:solidFill>
                  <a:srgbClr val="000000"/>
                </a:solidFill>
                <a:latin typeface="Calibri"/>
                <a:ea typeface="Calibri"/>
                <a:cs typeface="Calibri"/>
                <a:sym typeface="Calibri"/>
              </a:rPr>
              <a:t> εκπαιδευτικούς να αποκτήσουν γνώσεις σχετικά με το Πρωτόκολλο Κρίσιμων Φίλων (CFP) και τη Βαθμονομημένη Αξιολόγηση από Ομότιμους (CPR). Η ενότητα εμβαθύνει σε αυτές τις μεθόδους, αποκαλύπτοντας τους μηχανισμούς και τις εφαρμογές τους. Η γνώση αυτή επιτρέπει στους εκπαιδευτικούς να διακρίνουν μεταξύ των αντίστοιχων πρωτοκόλλων, κατανοώντας τις ομοιότητες και τις διαφορές τους. Παράλληλα, οι εκπαιδευτικοί θα γνωρίζουν τις προκλήσεις που μπορεί να εμφανιστούν κατά την εφαρμογή αυτών των μεθόδων. Επιπλέον, οι εκπαιδευτικοί θα είναι σε θέση να εφαρμόσουν αυτές τις μεθόδους για να αξιολογήσουν τα δικά τους μαθησιακά σενάρια, ξεχωριστά ή συνδυαστικά. </a:t>
            </a:r>
            <a:br>
              <a:rPr lang="en-US" sz="2400"/>
            </a:br>
            <a:endParaRPr sz="24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Πρωτόκολλα αξιολόγησης από ομοτίμους/ομότιμες</a:t>
            </a:r>
            <a:endParaRPr/>
          </a:p>
        </p:txBody>
      </p:sp>
      <p:pic>
        <p:nvPicPr>
          <p:cNvPr descr="Εικόνα που περιέχει κείμενο, διάγραμμα, γραμματοσειρά, στιγμιότυπο οθόνης&#10;&#10;Το περιεχόμενο που δημιουργείται από τεχνολογία AI ενδέχεται να είναι εσφαλμένο." id="142" name="Google Shape;142;p6"/>
          <p:cNvPicPr preferRelativeResize="0"/>
          <p:nvPr/>
        </p:nvPicPr>
        <p:blipFill rotWithShape="1">
          <a:blip r:embed="rId3">
            <a:alphaModFix/>
          </a:blip>
          <a:srcRect b="0" l="0" r="0" t="0"/>
          <a:stretch/>
        </p:blipFill>
        <p:spPr>
          <a:xfrm>
            <a:off x="2698295" y="1053548"/>
            <a:ext cx="6743700" cy="540316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7"/>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Η ανάγκη για περιστρεφόμενη ανατροφοδότηση (Rotating Feedback) </a:t>
            </a:r>
            <a:endParaRPr sz="3300"/>
          </a:p>
        </p:txBody>
      </p:sp>
      <p:sp>
        <p:nvSpPr>
          <p:cNvPr id="149" name="Google Shape;149;p7"/>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b="1" i="0" sz="2400" u="none" cap="none" strike="noStrike">
              <a:solidFill>
                <a:schemeClr val="accent1"/>
              </a:solidFill>
              <a:latin typeface="Calibri"/>
              <a:ea typeface="Calibri"/>
              <a:cs typeface="Calibri"/>
              <a:sym typeface="Calibri"/>
            </a:endParaRPr>
          </a:p>
        </p:txBody>
      </p:sp>
      <p:sp>
        <p:nvSpPr>
          <p:cNvPr id="150" name="Google Shape;150;p7"/>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1800"/>
              <a:buFont typeface="Arial"/>
              <a:buChar char="•"/>
            </a:pPr>
            <a:r>
              <a:rPr lang="en-US" sz="2000"/>
              <a:t>Δίνοντας έμφαση στην περιστρεφόμενη ανατροφοδότηση, είναι σημαντικό να τονιστεί ότι εξασφαλίζει πολλαπλούς φακούς (αυθεντικότητα, ένταξη, πρόγραμμα σπουδών) και αυξάνει την ποικιλομορφία των ιδεών κατά 62% (Topping, 2009). Ως εκ τούτου, τα πρωτόκολλα περιστρεφόμενης ανατροφοδότησης παρέχουν λύση στο πρόβλημα των τυπικών πρωτοκόλλων αναθεώρησης, τα οποία στερούνται ποικιλομορφίας προοπτικών. Σε μια μελέτη του 2022, η εναλλασσόμενη ανατροφοδότηση έφερε στην επιφάνεια 3 φορές περισσότερες διορθώσεις ένταξης σε σχέση με τις κριτικές ενός κριτή (Koch et al. 2020).</a:t>
            </a:r>
            <a:endParaRPr sz="2000"/>
          </a:p>
          <a:p>
            <a:pPr indent="-342900" lvl="0" marL="571500" rtl="0" algn="l">
              <a:lnSpc>
                <a:spcPct val="90000"/>
              </a:lnSpc>
              <a:spcBef>
                <a:spcPts val="1000"/>
              </a:spcBef>
              <a:spcAft>
                <a:spcPts val="0"/>
              </a:spcAft>
              <a:buSzPts val="1800"/>
              <a:buFont typeface="Arial"/>
              <a:buChar char="•"/>
            </a:pPr>
            <a:r>
              <a:rPr lang="en-US" sz="2000"/>
              <a:t>Ως εκ τούτου, η περιστρεφόμενη ανατροφοδότηση και κατ' επέκταση τα αντίστοιχα πρωτόκολλα περιστροφικής ανατροφοδότησης εισήχθησαν για να καλύψουν την ανάγκη για ποικιλομορφία προοπτικών και συμπερίληψη στη διαδικασία αξιολόγησης, </a:t>
            </a:r>
            <a:endParaRPr sz="20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8"/>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Τα οφέλη των πρωτοκόλλων αξιολόγησης από ομοτίμους/ομότιμες</a:t>
            </a:r>
            <a:endParaRPr sz="3300"/>
          </a:p>
        </p:txBody>
      </p:sp>
      <p:sp>
        <p:nvSpPr>
          <p:cNvPr id="157" name="Google Shape;157;p8"/>
          <p:cNvSpPr txBox="1"/>
          <p:nvPr>
            <p:ph idx="2" type="body"/>
          </p:nvPr>
        </p:nvSpPr>
        <p:spPr>
          <a:xfrm>
            <a:off x="97971" y="924561"/>
            <a:ext cx="11944350" cy="5827304"/>
          </a:xfrm>
          <a:prstGeom prst="rect">
            <a:avLst/>
          </a:prstGeom>
          <a:noFill/>
          <a:ln>
            <a:noFill/>
          </a:ln>
        </p:spPr>
        <p:txBody>
          <a:bodyPr anchorCtr="0" anchor="t" bIns="45700" lIns="91425" spcFirstLastPara="1" rIns="91425" wrap="square" tIns="45700">
            <a:noAutofit/>
          </a:bodyPr>
          <a:lstStyle/>
          <a:p>
            <a:pPr indent="-285750" lvl="0" marL="285750" rtl="0" algn="l">
              <a:lnSpc>
                <a:spcPct val="20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72% βελτίωση της ποιότητας του μαθήματος σε σύγκριση με τον ατομικό σχεδιασμό (Koch et al., 2020).</a:t>
            </a:r>
            <a:endParaRPr sz="2000">
              <a:solidFill>
                <a:schemeClr val="dk1"/>
              </a:solidFill>
              <a:latin typeface="Calibri"/>
              <a:ea typeface="Calibri"/>
              <a:cs typeface="Calibri"/>
              <a:sym typeface="Calibri"/>
            </a:endParaRPr>
          </a:p>
          <a:p>
            <a:pPr indent="-285750" lvl="0" marL="285750" rtl="0" algn="l">
              <a:lnSpc>
                <a:spcPct val="20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Μειώνει τις σιωπηρές προκαταλήψεις στο υλικό (Margolis &amp; Fisher, 2002).</a:t>
            </a:r>
            <a:endParaRPr sz="2000">
              <a:solidFill>
                <a:schemeClr val="dk1"/>
              </a:solidFill>
              <a:latin typeface="Calibri"/>
              <a:ea typeface="Calibri"/>
              <a:cs typeface="Calibri"/>
              <a:sym typeface="Calibri"/>
            </a:endParaRPr>
          </a:p>
          <a:p>
            <a:pPr indent="-285750" lvl="0" marL="285750" rtl="0" algn="l">
              <a:lnSpc>
                <a:spcPct val="20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Η αξιολόγηση από ομότιμους δεν είναι απλώς "ανατροφοδότηση" - είναι ένα δομημένο σύστημα μεταφοράς γνώσης με εναλλασσόμενη ανατροφοδότηση.</a:t>
            </a:r>
            <a:endParaRPr sz="2000">
              <a:solidFill>
                <a:schemeClr val="dk1"/>
              </a:solidFill>
              <a:latin typeface="Calibri"/>
              <a:ea typeface="Calibri"/>
              <a:cs typeface="Calibri"/>
              <a:sym typeface="Calibri"/>
            </a:endParaRPr>
          </a:p>
          <a:p>
            <a:pPr indent="-285750" lvl="0" marL="285750" rtl="0" algn="l">
              <a:lnSpc>
                <a:spcPct val="20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Αντιμετωπίζει το "τυφλό σημείο του εμπειρογνώμονα" - οι εκπαιδευτικοί μπορεί να παραβλέπουν τα εμπόδια των </a:t>
            </a:r>
            <a:r>
              <a:rPr lang="en-US" sz="2000">
                <a:solidFill>
                  <a:schemeClr val="dk1"/>
                </a:solidFill>
              </a:rPr>
              <a:t>μαθητών/μαθητριών</a:t>
            </a:r>
            <a:r>
              <a:rPr lang="en-US" sz="2000">
                <a:solidFill>
                  <a:schemeClr val="dk1"/>
                </a:solidFill>
                <a:latin typeface="Calibri"/>
                <a:ea typeface="Calibri"/>
                <a:cs typeface="Calibri"/>
                <a:sym typeface="Calibri"/>
              </a:rPr>
              <a:t>.</a:t>
            </a:r>
            <a:endParaRPr sz="2000">
              <a:solidFill>
                <a:schemeClr val="dk1"/>
              </a:solidFill>
              <a:latin typeface="Calibri"/>
              <a:ea typeface="Calibri"/>
              <a:cs typeface="Calibri"/>
              <a:sym typeface="Calibri"/>
            </a:endParaRPr>
          </a:p>
          <a:p>
            <a:pPr indent="-285750" lvl="0" marL="285750" rtl="0" algn="l">
              <a:lnSpc>
                <a:spcPct val="20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Οι αξιολογήσεις που καθοδηγούνται από ρουμπρίκες αποτρέπουν τη μεροληψία και βελτιώνουν την ποιότητα του μαθήματος.</a:t>
            </a:r>
            <a:endParaRPr sz="200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Πρωτόκολλο κρίσιμων φίλων (CFP) </a:t>
            </a:r>
            <a:endParaRPr/>
          </a:p>
        </p:txBody>
      </p:sp>
      <p:sp>
        <p:nvSpPr>
          <p:cNvPr id="164" name="Google Shape;164;p9"/>
          <p:cNvSpPr txBox="1"/>
          <p:nvPr>
            <p:ph idx="2" type="body"/>
          </p:nvPr>
        </p:nvSpPr>
        <p:spPr>
          <a:xfrm>
            <a:off x="97971" y="2270541"/>
            <a:ext cx="11944350" cy="4481323"/>
          </a:xfrm>
          <a:prstGeom prst="rect">
            <a:avLst/>
          </a:prstGeom>
          <a:noFill/>
          <a:ln>
            <a:noFill/>
          </a:ln>
        </p:spPr>
        <p:txBody>
          <a:bodyPr anchorCtr="0" anchor="t" bIns="45700" lIns="91425" spcFirstLastPara="1" rIns="91425" wrap="square" tIns="45700">
            <a:noAutofit/>
          </a:bodyPr>
          <a:lstStyle/>
          <a:p>
            <a:pPr indent="-228600" lvl="0" marL="457200" rtl="0" algn="l">
              <a:lnSpc>
                <a:spcPct val="90000"/>
              </a:lnSpc>
              <a:spcBef>
                <a:spcPts val="1000"/>
              </a:spcBef>
              <a:spcAft>
                <a:spcPts val="0"/>
              </a:spcAft>
              <a:buSzPts val="1800"/>
              <a:buNone/>
            </a:pPr>
            <a:r>
              <a:rPr b="1" lang="en-US" sz="2400"/>
              <a:t>Ρόλοι των μελών της ομάδας</a:t>
            </a:r>
            <a:endParaRPr b="1" sz="2400"/>
          </a:p>
          <a:p>
            <a:pPr indent="-228600" lvl="0" marL="457200" rtl="0" algn="l">
              <a:lnSpc>
                <a:spcPct val="90000"/>
              </a:lnSpc>
              <a:spcBef>
                <a:spcPts val="1000"/>
              </a:spcBef>
              <a:spcAft>
                <a:spcPts val="0"/>
              </a:spcAft>
              <a:buSzPts val="1800"/>
              <a:buNone/>
            </a:pPr>
            <a:r>
              <a:t/>
            </a:r>
            <a:endParaRPr sz="2400"/>
          </a:p>
          <a:p>
            <a:pPr indent="-342900" lvl="0" marL="571500" rtl="0" algn="l">
              <a:lnSpc>
                <a:spcPct val="90000"/>
              </a:lnSpc>
              <a:spcBef>
                <a:spcPts val="1000"/>
              </a:spcBef>
              <a:spcAft>
                <a:spcPts val="0"/>
              </a:spcAft>
              <a:buSzPts val="1800"/>
              <a:buFont typeface="Arial"/>
              <a:buAutoNum type="arabicPeriod"/>
            </a:pPr>
            <a:r>
              <a:rPr lang="en-US" sz="2400"/>
              <a:t>Παρουσιαστής</a:t>
            </a:r>
            <a:endParaRPr sz="2400"/>
          </a:p>
          <a:p>
            <a:pPr indent="-342900" lvl="0" marL="571500" rtl="0" algn="l">
              <a:lnSpc>
                <a:spcPct val="90000"/>
              </a:lnSpc>
              <a:spcBef>
                <a:spcPts val="1000"/>
              </a:spcBef>
              <a:spcAft>
                <a:spcPts val="0"/>
              </a:spcAft>
              <a:buSzPts val="1800"/>
              <a:buFont typeface="Arial"/>
              <a:buAutoNum type="arabicPeriod"/>
            </a:pPr>
            <a:r>
              <a:rPr lang="en-US" sz="2400"/>
              <a:t>Συζητητές/ Κριτικοί φίλοι</a:t>
            </a:r>
            <a:endParaRPr sz="2400"/>
          </a:p>
          <a:p>
            <a:pPr indent="-342900" lvl="0" marL="571500" rtl="0" algn="l">
              <a:lnSpc>
                <a:spcPct val="90000"/>
              </a:lnSpc>
              <a:spcBef>
                <a:spcPts val="1000"/>
              </a:spcBef>
              <a:spcAft>
                <a:spcPts val="0"/>
              </a:spcAft>
              <a:buSzPts val="1800"/>
              <a:buFont typeface="Arial"/>
              <a:buAutoNum type="arabicPeriod"/>
            </a:pPr>
            <a:r>
              <a:rPr lang="en-US" sz="2400"/>
              <a:t>Συντονιστής</a:t>
            </a:r>
            <a:endParaRPr sz="2400"/>
          </a:p>
          <a:p>
            <a:pPr indent="0" lvl="0" marL="228600" rtl="0" algn="l">
              <a:lnSpc>
                <a:spcPct val="90000"/>
              </a:lnSpc>
              <a:spcBef>
                <a:spcPts val="1000"/>
              </a:spcBef>
              <a:spcAft>
                <a:spcPts val="0"/>
              </a:spcAft>
              <a:buSzPts val="1800"/>
              <a:buNone/>
            </a:pPr>
            <a:r>
              <a:t/>
            </a:r>
            <a:endParaRPr sz="2400"/>
          </a:p>
          <a:p>
            <a:pPr indent="-228600" lvl="0" marL="457200" marR="0" rtl="0" algn="l">
              <a:lnSpc>
                <a:spcPct val="90000"/>
              </a:lnSpc>
              <a:spcBef>
                <a:spcPts val="1000"/>
              </a:spcBef>
              <a:spcAft>
                <a:spcPts val="0"/>
              </a:spcAft>
              <a:buClr>
                <a:schemeClr val="accent4"/>
              </a:buClr>
              <a:buSzPts val="1800"/>
              <a:buFont typeface="Arial"/>
              <a:buNone/>
            </a:pPr>
            <a:r>
              <a:t/>
            </a:r>
            <a:endParaRPr sz="2400"/>
          </a:p>
        </p:txBody>
      </p:sp>
      <p:pic>
        <p:nvPicPr>
          <p:cNvPr id="165" name="Google Shape;165;p9">
            <a:hlinkClick r:id="rId3"/>
          </p:cNvPr>
          <p:cNvPicPr preferRelativeResize="0"/>
          <p:nvPr/>
        </p:nvPicPr>
        <p:blipFill rotWithShape="1">
          <a:blip r:embed="rId4">
            <a:alphaModFix/>
          </a:blip>
          <a:srcRect b="0" l="0" r="0" t="0"/>
          <a:stretch/>
        </p:blipFill>
        <p:spPr>
          <a:xfrm>
            <a:off x="5251730" y="1462685"/>
            <a:ext cx="5875529" cy="4320914"/>
          </a:xfrm>
          <a:prstGeom prst="rect">
            <a:avLst/>
          </a:prstGeom>
          <a:noFill/>
          <a:ln>
            <a:noFill/>
          </a:ln>
        </p:spPr>
      </p:pic>
      <p:sp>
        <p:nvSpPr>
          <p:cNvPr id="166" name="Google Shape;166;p9"/>
          <p:cNvSpPr txBox="1"/>
          <p:nvPr/>
        </p:nvSpPr>
        <p:spPr>
          <a:xfrm>
            <a:off x="5113313" y="1723497"/>
            <a:ext cx="6172200" cy="286232"/>
          </a:xfrm>
          <a:prstGeom prst="rect">
            <a:avLst/>
          </a:prstGeom>
          <a:noFill/>
          <a:ln>
            <a:noFill/>
          </a:ln>
        </p:spPr>
        <p:txBody>
          <a:bodyPr anchorCtr="0" anchor="t" bIns="45700" lIns="91425" spcFirstLastPara="1" rIns="91425" wrap="square" tIns="45700">
            <a:spAutoFit/>
          </a:bodyPr>
          <a:lstStyle/>
          <a:p>
            <a:pPr indent="-228600" lvl="0" marL="457200" marR="0" rtl="0" algn="l">
              <a:lnSpc>
                <a:spcPct val="90000"/>
              </a:lnSpc>
              <a:spcBef>
                <a:spcPts val="0"/>
              </a:spcBef>
              <a:spcAft>
                <a:spcPts val="0"/>
              </a:spcAft>
              <a:buClr>
                <a:schemeClr val="accent4"/>
              </a:buClr>
              <a:buSzPts val="1800"/>
              <a:buFont typeface="Arial"/>
              <a:buNone/>
            </a:pPr>
            <a:r>
              <a:rPr b="0" i="0" lang="en-US" sz="1400" u="sng" cap="none" strike="noStrike">
                <a:solidFill>
                  <a:schemeClr val="hlink"/>
                </a:solidFill>
                <a:latin typeface="Arial"/>
                <a:ea typeface="Arial"/>
                <a:cs typeface="Arial"/>
                <a:sym typeface="Arial"/>
                <a:hlinkClick r:id="rId5"/>
              </a:rPr>
              <a:t>https://www.youtube.com/watch?v=ufKpR4ZCohw</a:t>
            </a:r>
            <a:endParaRPr b="0" i="0" sz="1400" u="sng" cap="none" strike="noStrike">
              <a:solidFill>
                <a:schemeClr val="hlink"/>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Θέμα του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Θέμα του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2025-07-28T12:23:16Z</dcterms:created>
  <dc:creator>Georgakopoylos Ioannis</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29F2F1E46467445DB5862EA6AB812F9B_13</vt:lpwstr>
  </property>
  <property fmtid="{D5CDD505-2E9C-101B-9397-08002B2CF9AE}" pid="3" name="KSOProductBuildVer">
    <vt:lpwstr>1033-12.2.0.21931</vt:lpwstr>
  </property>
</Properties>
</file>